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sldIdLst>
    <p:sldId id="256" r:id="rId2"/>
    <p:sldId id="263" r:id="rId3"/>
    <p:sldId id="313" r:id="rId4"/>
    <p:sldId id="266" r:id="rId5"/>
    <p:sldId id="267" r:id="rId6"/>
    <p:sldId id="268" r:id="rId7"/>
    <p:sldId id="270" r:id="rId8"/>
    <p:sldId id="272" r:id="rId9"/>
    <p:sldId id="273" r:id="rId10"/>
    <p:sldId id="269" r:id="rId11"/>
    <p:sldId id="271" r:id="rId12"/>
    <p:sldId id="315" r:id="rId13"/>
    <p:sldId id="274" r:id="rId14"/>
    <p:sldId id="275" r:id="rId15"/>
    <p:sldId id="277" r:id="rId16"/>
    <p:sldId id="279" r:id="rId17"/>
    <p:sldId id="260" r:id="rId18"/>
    <p:sldId id="265" r:id="rId19"/>
    <p:sldId id="280" r:id="rId20"/>
    <p:sldId id="316" r:id="rId21"/>
    <p:sldId id="283" r:id="rId22"/>
    <p:sldId id="281" r:id="rId23"/>
    <p:sldId id="311" r:id="rId24"/>
    <p:sldId id="284" r:id="rId25"/>
    <p:sldId id="285" r:id="rId26"/>
    <p:sldId id="286" r:id="rId27"/>
    <p:sldId id="289" r:id="rId28"/>
    <p:sldId id="290" r:id="rId29"/>
    <p:sldId id="288" r:id="rId30"/>
    <p:sldId id="292" r:id="rId31"/>
    <p:sldId id="293" r:id="rId32"/>
    <p:sldId id="305" r:id="rId33"/>
    <p:sldId id="294" r:id="rId34"/>
    <p:sldId id="295" r:id="rId35"/>
    <p:sldId id="296" r:id="rId36"/>
    <p:sldId id="297" r:id="rId37"/>
    <p:sldId id="298" r:id="rId38"/>
    <p:sldId id="299" r:id="rId39"/>
    <p:sldId id="310" r:id="rId40"/>
    <p:sldId id="307" r:id="rId41"/>
    <p:sldId id="308" r:id="rId42"/>
    <p:sldId id="309" r:id="rId43"/>
    <p:sldId id="301" r:id="rId44"/>
    <p:sldId id="302" r:id="rId45"/>
    <p:sldId id="304" r:id="rId46"/>
    <p:sldId id="318" r:id="rId47"/>
    <p:sldId id="319" r:id="rId48"/>
    <p:sldId id="320" r:id="rId49"/>
    <p:sldId id="321" r:id="rId50"/>
    <p:sldId id="257" r:id="rId51"/>
    <p:sldId id="31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3C347-4DB3-1841-A6EA-210E6FB25143}" v="37" dt="2024-05-13T15:56:40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76765"/>
  </p:normalViewPr>
  <p:slideViewPr>
    <p:cSldViewPr snapToGrid="0">
      <p:cViewPr varScale="1">
        <p:scale>
          <a:sx n="103" d="100"/>
          <a:sy n="103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Buralla Blasco" userId="S::vburalla@mercadona.es::5417fc61-fa0a-4c7f-8588-fa4ac9df563a" providerId="AD" clId="Web-{1CC3D55B-9C5F-5678-716F-A468400DB6EF}"/>
    <pc:docChg chg="modSld">
      <pc:chgData name="Victor Buralla Blasco" userId="S::vburalla@mercadona.es::5417fc61-fa0a-4c7f-8588-fa4ac9df563a" providerId="AD" clId="Web-{1CC3D55B-9C5F-5678-716F-A468400DB6EF}" dt="2024-05-10T13:35:53.395" v="22" actId="1076"/>
      <pc:docMkLst>
        <pc:docMk/>
      </pc:docMkLst>
      <pc:sldChg chg="addSp delSp modSp">
        <pc:chgData name="Victor Buralla Blasco" userId="S::vburalla@mercadona.es::5417fc61-fa0a-4c7f-8588-fa4ac9df563a" providerId="AD" clId="Web-{1CC3D55B-9C5F-5678-716F-A468400DB6EF}" dt="2024-05-10T13:34:49.643" v="17" actId="1076"/>
        <pc:sldMkLst>
          <pc:docMk/>
          <pc:sldMk cId="3208185662" sldId="319"/>
        </pc:sldMkLst>
        <pc:spChg chg="mod">
          <ac:chgData name="Victor Buralla Blasco" userId="S::vburalla@mercadona.es::5417fc61-fa0a-4c7f-8588-fa4ac9df563a" providerId="AD" clId="Web-{1CC3D55B-9C5F-5678-716F-A468400DB6EF}" dt="2024-05-10T13:31:34.138" v="8" actId="20577"/>
          <ac:spMkLst>
            <pc:docMk/>
            <pc:sldMk cId="3208185662" sldId="319"/>
            <ac:spMk id="14" creationId="{97C63F0A-561D-E98F-9366-A05B0B60855A}"/>
          </ac:spMkLst>
        </pc:spChg>
        <pc:picChg chg="add del mod">
          <ac:chgData name="Victor Buralla Blasco" userId="S::vburalla@mercadona.es::5417fc61-fa0a-4c7f-8588-fa4ac9df563a" providerId="AD" clId="Web-{1CC3D55B-9C5F-5678-716F-A468400DB6EF}" dt="2024-05-10T13:34:28.174" v="12"/>
          <ac:picMkLst>
            <pc:docMk/>
            <pc:sldMk cId="3208185662" sldId="319"/>
            <ac:picMk id="2" creationId="{441368E5-69B6-5E45-249F-B737D3D62B50}"/>
          </ac:picMkLst>
        </pc:picChg>
        <pc:picChg chg="add mod">
          <ac:chgData name="Victor Buralla Blasco" userId="S::vburalla@mercadona.es::5417fc61-fa0a-4c7f-8588-fa4ac9df563a" providerId="AD" clId="Web-{1CC3D55B-9C5F-5678-716F-A468400DB6EF}" dt="2024-05-10T13:34:49.643" v="17" actId="1076"/>
          <ac:picMkLst>
            <pc:docMk/>
            <pc:sldMk cId="3208185662" sldId="319"/>
            <ac:picMk id="3" creationId="{A9ECE5EB-C3C4-A7B0-B286-0B1A5A2C24B5}"/>
          </ac:picMkLst>
        </pc:picChg>
      </pc:sldChg>
      <pc:sldChg chg="addSp modSp">
        <pc:chgData name="Victor Buralla Blasco" userId="S::vburalla@mercadona.es::5417fc61-fa0a-4c7f-8588-fa4ac9df563a" providerId="AD" clId="Web-{1CC3D55B-9C5F-5678-716F-A468400DB6EF}" dt="2024-05-10T13:35:53.395" v="22" actId="1076"/>
        <pc:sldMkLst>
          <pc:docMk/>
          <pc:sldMk cId="2516650104" sldId="320"/>
        </pc:sldMkLst>
        <pc:picChg chg="add mod">
          <ac:chgData name="Victor Buralla Blasco" userId="S::vburalla@mercadona.es::5417fc61-fa0a-4c7f-8588-fa4ac9df563a" providerId="AD" clId="Web-{1CC3D55B-9C5F-5678-716F-A468400DB6EF}" dt="2024-05-10T13:35:53.395" v="22" actId="1076"/>
          <ac:picMkLst>
            <pc:docMk/>
            <pc:sldMk cId="2516650104" sldId="320"/>
            <ac:picMk id="4" creationId="{43825AFC-1BF1-A2DD-225F-9051CEC09A6F}"/>
          </ac:picMkLst>
        </pc:picChg>
      </pc:sldChg>
    </pc:docChg>
  </pc:docChgLst>
  <pc:docChgLst>
    <pc:chgData name="Salvador Perez Hervas" userId="b083824a-7c38-4b8d-880c-658598e92bc4" providerId="ADAL" clId="{5F23C347-4DB3-1841-A6EA-210E6FB25143}"/>
    <pc:docChg chg="undo redo custSel addSld delSld modSld">
      <pc:chgData name="Salvador Perez Hervas" userId="b083824a-7c38-4b8d-880c-658598e92bc4" providerId="ADAL" clId="{5F23C347-4DB3-1841-A6EA-210E6FB25143}" dt="2024-05-14T14:20:50.167" v="2512" actId="20577"/>
      <pc:docMkLst>
        <pc:docMk/>
      </pc:docMkLst>
      <pc:sldChg chg="modNotesTx">
        <pc:chgData name="Salvador Perez Hervas" userId="b083824a-7c38-4b8d-880c-658598e92bc4" providerId="ADAL" clId="{5F23C347-4DB3-1841-A6EA-210E6FB25143}" dt="2024-05-13T22:15:54.370" v="1424" actId="20577"/>
        <pc:sldMkLst>
          <pc:docMk/>
          <pc:sldMk cId="617213162" sldId="260"/>
        </pc:sldMkLst>
      </pc:sldChg>
      <pc:sldChg chg="modSp mod modNotesTx">
        <pc:chgData name="Salvador Perez Hervas" userId="b083824a-7c38-4b8d-880c-658598e92bc4" providerId="ADAL" clId="{5F23C347-4DB3-1841-A6EA-210E6FB25143}" dt="2024-05-13T21:51:43.887" v="443" actId="20577"/>
        <pc:sldMkLst>
          <pc:docMk/>
          <pc:sldMk cId="1067591489" sldId="263"/>
        </pc:sldMkLst>
        <pc:spChg chg="mod">
          <ac:chgData name="Salvador Perez Hervas" userId="b083824a-7c38-4b8d-880c-658598e92bc4" providerId="ADAL" clId="{5F23C347-4DB3-1841-A6EA-210E6FB25143}" dt="2024-05-13T15:54:59.702" v="20"/>
          <ac:spMkLst>
            <pc:docMk/>
            <pc:sldMk cId="1067591489" sldId="263"/>
            <ac:spMk id="8" creationId="{DF81ECAE-35DE-D58C-A401-C5ECEB5C135B}"/>
          </ac:spMkLst>
        </pc:spChg>
      </pc:sldChg>
      <pc:sldChg chg="modNotesTx">
        <pc:chgData name="Salvador Perez Hervas" userId="b083824a-7c38-4b8d-880c-658598e92bc4" providerId="ADAL" clId="{5F23C347-4DB3-1841-A6EA-210E6FB25143}" dt="2024-05-13T21:55:24.301" v="660" actId="20577"/>
        <pc:sldMkLst>
          <pc:docMk/>
          <pc:sldMk cId="412827627" sldId="266"/>
        </pc:sldMkLst>
      </pc:sldChg>
      <pc:sldChg chg="modSp mod modNotesTx">
        <pc:chgData name="Salvador Perez Hervas" userId="b083824a-7c38-4b8d-880c-658598e92bc4" providerId="ADAL" clId="{5F23C347-4DB3-1841-A6EA-210E6FB25143}" dt="2024-05-13T18:02:00.237" v="97" actId="20577"/>
        <pc:sldMkLst>
          <pc:docMk/>
          <pc:sldMk cId="2716980660" sldId="267"/>
        </pc:sldMkLst>
        <pc:spChg chg="mod">
          <ac:chgData name="Salvador Perez Hervas" userId="b083824a-7c38-4b8d-880c-658598e92bc4" providerId="ADAL" clId="{5F23C347-4DB3-1841-A6EA-210E6FB25143}" dt="2024-05-13T18:02:00.237" v="97" actId="20577"/>
          <ac:spMkLst>
            <pc:docMk/>
            <pc:sldMk cId="2716980660" sldId="267"/>
            <ac:spMk id="4" creationId="{88DC5F3B-96F9-8353-B819-D616CB3B601C}"/>
          </ac:spMkLst>
        </pc:spChg>
      </pc:sldChg>
      <pc:sldChg chg="modNotesTx">
        <pc:chgData name="Salvador Perez Hervas" userId="b083824a-7c38-4b8d-880c-658598e92bc4" providerId="ADAL" clId="{5F23C347-4DB3-1841-A6EA-210E6FB25143}" dt="2024-05-13T22:03:04.632" v="1066" actId="20577"/>
        <pc:sldMkLst>
          <pc:docMk/>
          <pc:sldMk cId="228065064" sldId="268"/>
        </pc:sldMkLst>
      </pc:sldChg>
      <pc:sldChg chg="modNotesTx">
        <pc:chgData name="Salvador Perez Hervas" userId="b083824a-7c38-4b8d-880c-658598e92bc4" providerId="ADAL" clId="{5F23C347-4DB3-1841-A6EA-210E6FB25143}" dt="2024-05-13T22:06:42.115" v="1314" actId="20577"/>
        <pc:sldMkLst>
          <pc:docMk/>
          <pc:sldMk cId="2956141247" sldId="269"/>
        </pc:sldMkLst>
      </pc:sldChg>
      <pc:sldChg chg="modNotesTx">
        <pc:chgData name="Salvador Perez Hervas" userId="b083824a-7c38-4b8d-880c-658598e92bc4" providerId="ADAL" clId="{5F23C347-4DB3-1841-A6EA-210E6FB25143}" dt="2024-05-14T14:20:50.167" v="2512" actId="20577"/>
        <pc:sldMkLst>
          <pc:docMk/>
          <pc:sldMk cId="3801851115" sldId="270"/>
        </pc:sldMkLst>
      </pc:sldChg>
      <pc:sldChg chg="modNotesTx">
        <pc:chgData name="Salvador Perez Hervas" userId="b083824a-7c38-4b8d-880c-658598e92bc4" providerId="ADAL" clId="{5F23C347-4DB3-1841-A6EA-210E6FB25143}" dt="2024-05-13T22:21:57.352" v="1647" actId="20577"/>
        <pc:sldMkLst>
          <pc:docMk/>
          <pc:sldMk cId="1913357565" sldId="280"/>
        </pc:sldMkLst>
      </pc:sldChg>
      <pc:sldChg chg="modNotesTx">
        <pc:chgData name="Salvador Perez Hervas" userId="b083824a-7c38-4b8d-880c-658598e92bc4" providerId="ADAL" clId="{5F23C347-4DB3-1841-A6EA-210E6FB25143}" dt="2024-05-13T22:25:19.248" v="1740" actId="20577"/>
        <pc:sldMkLst>
          <pc:docMk/>
          <pc:sldMk cId="2939024785" sldId="281"/>
        </pc:sldMkLst>
      </pc:sldChg>
      <pc:sldChg chg="addSp modSp mod">
        <pc:chgData name="Salvador Perez Hervas" userId="b083824a-7c38-4b8d-880c-658598e92bc4" providerId="ADAL" clId="{5F23C347-4DB3-1841-A6EA-210E6FB25143}" dt="2024-05-13T15:56:36.439" v="26" actId="1076"/>
        <pc:sldMkLst>
          <pc:docMk/>
          <pc:sldMk cId="3294750431" sldId="290"/>
        </pc:sldMkLst>
        <pc:spChg chg="add mod">
          <ac:chgData name="Salvador Perez Hervas" userId="b083824a-7c38-4b8d-880c-658598e92bc4" providerId="ADAL" clId="{5F23C347-4DB3-1841-A6EA-210E6FB25143}" dt="2024-05-13T15:56:36.439" v="26" actId="1076"/>
          <ac:spMkLst>
            <pc:docMk/>
            <pc:sldMk cId="3294750431" sldId="290"/>
            <ac:spMk id="3" creationId="{A59377EE-55B9-D73C-5A3F-9F55F7FD6BD7}"/>
          </ac:spMkLst>
        </pc:spChg>
        <pc:spChg chg="mod">
          <ac:chgData name="Salvador Perez Hervas" userId="b083824a-7c38-4b8d-880c-658598e92bc4" providerId="ADAL" clId="{5F23C347-4DB3-1841-A6EA-210E6FB25143}" dt="2024-05-13T15:56:36.439" v="26" actId="1076"/>
          <ac:spMkLst>
            <pc:docMk/>
            <pc:sldMk cId="3294750431" sldId="290"/>
            <ac:spMk id="4" creationId="{88DC5F3B-96F9-8353-B819-D616CB3B601C}"/>
          </ac:spMkLst>
        </pc:spChg>
      </pc:sldChg>
      <pc:sldChg chg="del">
        <pc:chgData name="Salvador Perez Hervas" userId="b083824a-7c38-4b8d-880c-658598e92bc4" providerId="ADAL" clId="{5F23C347-4DB3-1841-A6EA-210E6FB25143}" dt="2024-05-13T15:56:40.270" v="27" actId="2696"/>
        <pc:sldMkLst>
          <pc:docMk/>
          <pc:sldMk cId="1797593711" sldId="291"/>
        </pc:sldMkLst>
      </pc:sldChg>
      <pc:sldChg chg="modNotesTx">
        <pc:chgData name="Salvador Perez Hervas" userId="b083824a-7c38-4b8d-880c-658598e92bc4" providerId="ADAL" clId="{5F23C347-4DB3-1841-A6EA-210E6FB25143}" dt="2024-05-13T22:29:48.411" v="1837" actId="20577"/>
        <pc:sldMkLst>
          <pc:docMk/>
          <pc:sldMk cId="1710028035" sldId="295"/>
        </pc:sldMkLst>
      </pc:sldChg>
      <pc:sldChg chg="modNotesTx">
        <pc:chgData name="Salvador Perez Hervas" userId="b083824a-7c38-4b8d-880c-658598e92bc4" providerId="ADAL" clId="{5F23C347-4DB3-1841-A6EA-210E6FB25143}" dt="2024-05-13T22:42:49.315" v="2215" actId="20577"/>
        <pc:sldMkLst>
          <pc:docMk/>
          <pc:sldMk cId="3301869276" sldId="301"/>
        </pc:sldMkLst>
      </pc:sldChg>
      <pc:sldChg chg="modNotesTx">
        <pc:chgData name="Salvador Perez Hervas" userId="b083824a-7c38-4b8d-880c-658598e92bc4" providerId="ADAL" clId="{5F23C347-4DB3-1841-A6EA-210E6FB25143}" dt="2024-05-13T22:44:09.114" v="2413" actId="20577"/>
        <pc:sldMkLst>
          <pc:docMk/>
          <pc:sldMk cId="952549748" sldId="302"/>
        </pc:sldMkLst>
      </pc:sldChg>
      <pc:sldChg chg="del mod modShow">
        <pc:chgData name="Salvador Perez Hervas" userId="b083824a-7c38-4b8d-880c-658598e92bc4" providerId="ADAL" clId="{5F23C347-4DB3-1841-A6EA-210E6FB25143}" dt="2024-05-13T15:51:43.908" v="1" actId="2696"/>
        <pc:sldMkLst>
          <pc:docMk/>
          <pc:sldMk cId="4130134369" sldId="306"/>
        </pc:sldMkLst>
      </pc:sldChg>
      <pc:sldChg chg="modNotesTx">
        <pc:chgData name="Salvador Perez Hervas" userId="b083824a-7c38-4b8d-880c-658598e92bc4" providerId="ADAL" clId="{5F23C347-4DB3-1841-A6EA-210E6FB25143}" dt="2024-05-13T22:40:27.383" v="2042" actId="20577"/>
        <pc:sldMkLst>
          <pc:docMk/>
          <pc:sldMk cId="3426148900" sldId="307"/>
        </pc:sldMkLst>
      </pc:sldChg>
      <pc:sldChg chg="modNotesTx">
        <pc:chgData name="Salvador Perez Hervas" userId="b083824a-7c38-4b8d-880c-658598e92bc4" providerId="ADAL" clId="{5F23C347-4DB3-1841-A6EA-210E6FB25143}" dt="2024-05-13T22:40:58.522" v="2175" actId="20577"/>
        <pc:sldMkLst>
          <pc:docMk/>
          <pc:sldMk cId="1974730539" sldId="309"/>
        </pc:sldMkLst>
      </pc:sldChg>
      <pc:sldChg chg="modNotesTx">
        <pc:chgData name="Salvador Perez Hervas" userId="b083824a-7c38-4b8d-880c-658598e92bc4" providerId="ADAL" clId="{5F23C347-4DB3-1841-A6EA-210E6FB25143}" dt="2024-05-13T22:35:32.867" v="1918" actId="20577"/>
        <pc:sldMkLst>
          <pc:docMk/>
          <pc:sldMk cId="2513878213" sldId="310"/>
        </pc:sldMkLst>
      </pc:sldChg>
      <pc:sldChg chg="addSp delSp modSp mod">
        <pc:chgData name="Salvador Perez Hervas" userId="b083824a-7c38-4b8d-880c-658598e92bc4" providerId="ADAL" clId="{5F23C347-4DB3-1841-A6EA-210E6FB25143}" dt="2024-05-13T15:54:03.412" v="16" actId="478"/>
        <pc:sldMkLst>
          <pc:docMk/>
          <pc:sldMk cId="1477078033" sldId="312"/>
        </pc:sldMkLst>
        <pc:spChg chg="add del mod">
          <ac:chgData name="Salvador Perez Hervas" userId="b083824a-7c38-4b8d-880c-658598e92bc4" providerId="ADAL" clId="{5F23C347-4DB3-1841-A6EA-210E6FB25143}" dt="2024-05-13T15:54:03.412" v="16" actId="478"/>
          <ac:spMkLst>
            <pc:docMk/>
            <pc:sldMk cId="1477078033" sldId="312"/>
            <ac:spMk id="2" creationId="{2C1C4B8B-D581-9774-A246-1D4E0D0C4E33}"/>
          </ac:spMkLst>
        </pc:spChg>
        <pc:spChg chg="add del">
          <ac:chgData name="Salvador Perez Hervas" userId="b083824a-7c38-4b8d-880c-658598e92bc4" providerId="ADAL" clId="{5F23C347-4DB3-1841-A6EA-210E6FB25143}" dt="2024-05-13T15:54:03.412" v="16" actId="478"/>
          <ac:spMkLst>
            <pc:docMk/>
            <pc:sldMk cId="1477078033" sldId="312"/>
            <ac:spMk id="4" creationId="{1BA507B4-C9C0-D4A6-0661-30B80EA1149D}"/>
          </ac:spMkLst>
        </pc:spChg>
        <pc:spChg chg="add del mod">
          <ac:chgData name="Salvador Perez Hervas" userId="b083824a-7c38-4b8d-880c-658598e92bc4" providerId="ADAL" clId="{5F23C347-4DB3-1841-A6EA-210E6FB25143}" dt="2024-05-13T15:54:03.412" v="16" actId="478"/>
          <ac:spMkLst>
            <pc:docMk/>
            <pc:sldMk cId="1477078033" sldId="312"/>
            <ac:spMk id="5" creationId="{9C2616BB-4BDC-278E-65E0-F984F5BF91F1}"/>
          </ac:spMkLst>
        </pc:spChg>
        <pc:spChg chg="add del mod">
          <ac:chgData name="Salvador Perez Hervas" userId="b083824a-7c38-4b8d-880c-658598e92bc4" providerId="ADAL" clId="{5F23C347-4DB3-1841-A6EA-210E6FB25143}" dt="2024-05-13T15:54:03.412" v="16" actId="478"/>
          <ac:spMkLst>
            <pc:docMk/>
            <pc:sldMk cId="1477078033" sldId="312"/>
            <ac:spMk id="6" creationId="{4CECD128-AFF8-893D-1951-3037EFD44356}"/>
          </ac:spMkLst>
        </pc:spChg>
        <pc:spChg chg="add mod">
          <ac:chgData name="Salvador Perez Hervas" userId="b083824a-7c38-4b8d-880c-658598e92bc4" providerId="ADAL" clId="{5F23C347-4DB3-1841-A6EA-210E6FB25143}" dt="2024-05-13T15:53:14.882" v="10"/>
          <ac:spMkLst>
            <pc:docMk/>
            <pc:sldMk cId="1477078033" sldId="312"/>
            <ac:spMk id="7" creationId="{C906F08B-F197-A8BD-BF66-D470E567EEBD}"/>
          </ac:spMkLst>
        </pc:spChg>
        <pc:spChg chg="add mod">
          <ac:chgData name="Salvador Perez Hervas" userId="b083824a-7c38-4b8d-880c-658598e92bc4" providerId="ADAL" clId="{5F23C347-4DB3-1841-A6EA-210E6FB25143}" dt="2024-05-13T15:53:14.882" v="10"/>
          <ac:spMkLst>
            <pc:docMk/>
            <pc:sldMk cId="1477078033" sldId="312"/>
            <ac:spMk id="34" creationId="{9D8A1B8C-291E-E47F-1AC7-EAE2ABE54396}"/>
          </ac:spMkLst>
        </pc:spChg>
        <pc:spChg chg="add mod">
          <ac:chgData name="Salvador Perez Hervas" userId="b083824a-7c38-4b8d-880c-658598e92bc4" providerId="ADAL" clId="{5F23C347-4DB3-1841-A6EA-210E6FB25143}" dt="2024-05-13T15:53:14.882" v="10"/>
          <ac:spMkLst>
            <pc:docMk/>
            <pc:sldMk cId="1477078033" sldId="312"/>
            <ac:spMk id="35" creationId="{FD9D16BB-3BB2-8A40-08B0-0AD006D48640}"/>
          </ac:spMkLst>
        </pc:spChg>
        <pc:picChg chg="add del mod">
          <ac:chgData name="Salvador Perez Hervas" userId="b083824a-7c38-4b8d-880c-658598e92bc4" providerId="ADAL" clId="{5F23C347-4DB3-1841-A6EA-210E6FB25143}" dt="2024-05-13T15:54:03.412" v="16" actId="478"/>
          <ac:picMkLst>
            <pc:docMk/>
            <pc:sldMk cId="1477078033" sldId="312"/>
            <ac:picMk id="3" creationId="{A7DF84EA-CF60-013C-BEC4-444B41A16047}"/>
          </ac:picMkLst>
        </pc:picChg>
        <pc:picChg chg="add mod">
          <ac:chgData name="Salvador Perez Hervas" userId="b083824a-7c38-4b8d-880c-658598e92bc4" providerId="ADAL" clId="{5F23C347-4DB3-1841-A6EA-210E6FB25143}" dt="2024-05-13T15:53:14.882" v="10"/>
          <ac:picMkLst>
            <pc:docMk/>
            <pc:sldMk cId="1477078033" sldId="312"/>
            <ac:picMk id="9" creationId="{05CDCA2C-0610-4D8A-9BC2-D2643CF273E7}"/>
          </ac:picMkLst>
        </pc:picChg>
        <pc:picChg chg="add mod">
          <ac:chgData name="Salvador Perez Hervas" userId="b083824a-7c38-4b8d-880c-658598e92bc4" providerId="ADAL" clId="{5F23C347-4DB3-1841-A6EA-210E6FB25143}" dt="2024-05-13T15:53:14.882" v="10"/>
          <ac:picMkLst>
            <pc:docMk/>
            <pc:sldMk cId="1477078033" sldId="312"/>
            <ac:picMk id="32" creationId="{4C04709F-6C67-2A13-6600-0A27310656BB}"/>
          </ac:picMkLst>
        </pc:picChg>
      </pc:sldChg>
      <pc:sldChg chg="modNotesTx">
        <pc:chgData name="Salvador Perez Hervas" userId="b083824a-7c38-4b8d-880c-658598e92bc4" providerId="ADAL" clId="{5F23C347-4DB3-1841-A6EA-210E6FB25143}" dt="2024-05-13T17:59:27.811" v="59" actId="20577"/>
        <pc:sldMkLst>
          <pc:docMk/>
          <pc:sldMk cId="2276866345" sldId="313"/>
        </pc:sldMkLst>
      </pc:sldChg>
      <pc:sldChg chg="addSp delSp modSp mod">
        <pc:chgData name="Salvador Perez Hervas" userId="b083824a-7c38-4b8d-880c-658598e92bc4" providerId="ADAL" clId="{5F23C347-4DB3-1841-A6EA-210E6FB25143}" dt="2024-05-13T15:54:08.495" v="19" actId="478"/>
        <pc:sldMkLst>
          <pc:docMk/>
          <pc:sldMk cId="3596135182" sldId="318"/>
        </pc:sldMkLst>
        <pc:spChg chg="add del">
          <ac:chgData name="Salvador Perez Hervas" userId="b083824a-7c38-4b8d-880c-658598e92bc4" providerId="ADAL" clId="{5F23C347-4DB3-1841-A6EA-210E6FB25143}" dt="2024-05-13T15:54:08.495" v="19" actId="478"/>
          <ac:spMkLst>
            <pc:docMk/>
            <pc:sldMk cId="3596135182" sldId="318"/>
            <ac:spMk id="2" creationId="{619BBDBF-166F-B292-D0BD-0A4EE75BA380}"/>
          </ac:spMkLst>
        </pc:spChg>
        <pc:spChg chg="add mod">
          <ac:chgData name="Salvador Perez Hervas" userId="b083824a-7c38-4b8d-880c-658598e92bc4" providerId="ADAL" clId="{5F23C347-4DB3-1841-A6EA-210E6FB25143}" dt="2024-05-13T15:53:44.082" v="11"/>
          <ac:spMkLst>
            <pc:docMk/>
            <pc:sldMk cId="3596135182" sldId="318"/>
            <ac:spMk id="3" creationId="{2BCBC28F-611A-EE6C-9BF1-CDC594607CB4}"/>
          </ac:spMkLst>
        </pc:spChg>
        <pc:spChg chg="add mod">
          <ac:chgData name="Salvador Perez Hervas" userId="b083824a-7c38-4b8d-880c-658598e92bc4" providerId="ADAL" clId="{5F23C347-4DB3-1841-A6EA-210E6FB25143}" dt="2024-05-13T15:53:44.082" v="11"/>
          <ac:spMkLst>
            <pc:docMk/>
            <pc:sldMk cId="3596135182" sldId="318"/>
            <ac:spMk id="4" creationId="{E4606CE1-F80F-E537-5747-4E052126FDE3}"/>
          </ac:spMkLst>
        </pc:spChg>
        <pc:spChg chg="add del">
          <ac:chgData name="Salvador Perez Hervas" userId="b083824a-7c38-4b8d-880c-658598e92bc4" providerId="ADAL" clId="{5F23C347-4DB3-1841-A6EA-210E6FB25143}" dt="2024-05-13T15:54:08.495" v="19" actId="478"/>
          <ac:spMkLst>
            <pc:docMk/>
            <pc:sldMk cId="3596135182" sldId="318"/>
            <ac:spMk id="5" creationId="{07D84A67-F54D-7408-B273-4AA2699C7BBB}"/>
          </ac:spMkLst>
        </pc:spChg>
        <pc:spChg chg="add mod">
          <ac:chgData name="Salvador Perez Hervas" userId="b083824a-7c38-4b8d-880c-658598e92bc4" providerId="ADAL" clId="{5F23C347-4DB3-1841-A6EA-210E6FB25143}" dt="2024-05-13T15:53:44.082" v="11"/>
          <ac:spMkLst>
            <pc:docMk/>
            <pc:sldMk cId="3596135182" sldId="318"/>
            <ac:spMk id="6" creationId="{AA6DD8B1-BEE3-DEA5-5961-E79EE37E3218}"/>
          </ac:spMkLst>
        </pc:spChg>
        <pc:spChg chg="add mod">
          <ac:chgData name="Salvador Perez Hervas" userId="b083824a-7c38-4b8d-880c-658598e92bc4" providerId="ADAL" clId="{5F23C347-4DB3-1841-A6EA-210E6FB25143}" dt="2024-05-13T15:53:48.181" v="13"/>
          <ac:spMkLst>
            <pc:docMk/>
            <pc:sldMk cId="3596135182" sldId="318"/>
            <ac:spMk id="7" creationId="{9FCDA1DD-ABF5-3553-CC09-1402C8AC805F}"/>
          </ac:spMkLst>
        </pc:spChg>
        <pc:spChg chg="add del">
          <ac:chgData name="Salvador Perez Hervas" userId="b083824a-7c38-4b8d-880c-658598e92bc4" providerId="ADAL" clId="{5F23C347-4DB3-1841-A6EA-210E6FB25143}" dt="2024-05-13T15:54:08.495" v="19" actId="478"/>
          <ac:spMkLst>
            <pc:docMk/>
            <pc:sldMk cId="3596135182" sldId="318"/>
            <ac:spMk id="8" creationId="{65F19CBF-EC95-2E18-1BBF-18DBF7EFF41F}"/>
          </ac:spMkLst>
        </pc:spChg>
        <pc:spChg chg="add mod">
          <ac:chgData name="Salvador Perez Hervas" userId="b083824a-7c38-4b8d-880c-658598e92bc4" providerId="ADAL" clId="{5F23C347-4DB3-1841-A6EA-210E6FB25143}" dt="2024-05-13T15:53:48.181" v="13"/>
          <ac:spMkLst>
            <pc:docMk/>
            <pc:sldMk cId="3596135182" sldId="318"/>
            <ac:spMk id="9" creationId="{78E81579-AAAB-3D8A-DF11-3DE1E70B0D7B}"/>
          </ac:spMkLst>
        </pc:spChg>
        <pc:spChg chg="add mod">
          <ac:chgData name="Salvador Perez Hervas" userId="b083824a-7c38-4b8d-880c-658598e92bc4" providerId="ADAL" clId="{5F23C347-4DB3-1841-A6EA-210E6FB25143}" dt="2024-05-13T15:53:48.181" v="13"/>
          <ac:spMkLst>
            <pc:docMk/>
            <pc:sldMk cId="3596135182" sldId="318"/>
            <ac:spMk id="10" creationId="{4694C048-75F8-9026-3E6B-6E1FD8225C4B}"/>
          </ac:spMkLst>
        </pc:spChg>
      </pc:sldChg>
      <pc:sldChg chg="delSp add del setBg delDesignElem">
        <pc:chgData name="Salvador Perez Hervas" userId="b083824a-7c38-4b8d-880c-658598e92bc4" providerId="ADAL" clId="{5F23C347-4DB3-1841-A6EA-210E6FB25143}" dt="2024-05-13T15:52:51.540" v="7" actId="2696"/>
        <pc:sldMkLst>
          <pc:docMk/>
          <pc:sldMk cId="3708924455" sldId="322"/>
        </pc:sldMkLst>
        <pc:spChg chg="del">
          <ac:chgData name="Salvador Perez Hervas" userId="b083824a-7c38-4b8d-880c-658598e92bc4" providerId="ADAL" clId="{5F23C347-4DB3-1841-A6EA-210E6FB25143}" dt="2024-05-13T15:51:51.388" v="3"/>
          <ac:spMkLst>
            <pc:docMk/>
            <pc:sldMk cId="3708924455" sldId="322"/>
            <ac:spMk id="8" creationId="{10CE3618-1D7A-4256-B2AF-9DB692996C65}"/>
          </ac:spMkLst>
        </pc:spChg>
        <pc:spChg chg="del">
          <ac:chgData name="Salvador Perez Hervas" userId="b083824a-7c38-4b8d-880c-658598e92bc4" providerId="ADAL" clId="{5F23C347-4DB3-1841-A6EA-210E6FB25143}" dt="2024-05-13T15:51:51.388" v="3"/>
          <ac:spMkLst>
            <pc:docMk/>
            <pc:sldMk cId="3708924455" sldId="322"/>
            <ac:spMk id="33" creationId="{3F39476B-1A6D-47CB-AC7A-FB87EF003323}"/>
          </ac:spMkLst>
        </pc:spChg>
        <pc:grpChg chg="del">
          <ac:chgData name="Salvador Perez Hervas" userId="b083824a-7c38-4b8d-880c-658598e92bc4" providerId="ADAL" clId="{5F23C347-4DB3-1841-A6EA-210E6FB25143}" dt="2024-05-13T15:51:51.388" v="3"/>
          <ac:grpSpMkLst>
            <pc:docMk/>
            <pc:sldMk cId="3708924455" sldId="322"/>
            <ac:grpSpMk id="10" creationId="{B984687B-789E-453B-921F-7804CCA6BA01}"/>
          </ac:grpSpMkLst>
        </pc:grpChg>
      </pc:sldChg>
      <pc:sldChg chg="delSp add del setBg delDesignElem">
        <pc:chgData name="Salvador Perez Hervas" userId="b083824a-7c38-4b8d-880c-658598e92bc4" providerId="ADAL" clId="{5F23C347-4DB3-1841-A6EA-210E6FB25143}" dt="2024-05-13T15:52:50.478" v="6" actId="2696"/>
        <pc:sldMkLst>
          <pc:docMk/>
          <pc:sldMk cId="2952513974" sldId="323"/>
        </pc:sldMkLst>
        <pc:spChg chg="del">
          <ac:chgData name="Salvador Perez Hervas" userId="b083824a-7c38-4b8d-880c-658598e92bc4" providerId="ADAL" clId="{5F23C347-4DB3-1841-A6EA-210E6FB25143}" dt="2024-05-13T15:52:48.071" v="5"/>
          <ac:spMkLst>
            <pc:docMk/>
            <pc:sldMk cId="2952513974" sldId="323"/>
            <ac:spMk id="8" creationId="{10CE3618-1D7A-4256-B2AF-9DB692996C65}"/>
          </ac:spMkLst>
        </pc:spChg>
        <pc:spChg chg="del">
          <ac:chgData name="Salvador Perez Hervas" userId="b083824a-7c38-4b8d-880c-658598e92bc4" providerId="ADAL" clId="{5F23C347-4DB3-1841-A6EA-210E6FB25143}" dt="2024-05-13T15:52:48.071" v="5"/>
          <ac:spMkLst>
            <pc:docMk/>
            <pc:sldMk cId="2952513974" sldId="323"/>
            <ac:spMk id="33" creationId="{3F39476B-1A6D-47CB-AC7A-FB87EF003323}"/>
          </ac:spMkLst>
        </pc:spChg>
        <pc:grpChg chg="del">
          <ac:chgData name="Salvador Perez Hervas" userId="b083824a-7c38-4b8d-880c-658598e92bc4" providerId="ADAL" clId="{5F23C347-4DB3-1841-A6EA-210E6FB25143}" dt="2024-05-13T15:52:48.071" v="5"/>
          <ac:grpSpMkLst>
            <pc:docMk/>
            <pc:sldMk cId="2952513974" sldId="323"/>
            <ac:grpSpMk id="10" creationId="{B984687B-789E-453B-921F-7804CCA6BA01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A54AB-F63B-3E4C-B827-6871C7017310}" type="datetimeFigureOut">
              <a:rPr lang="es-ES" smtClean="0"/>
              <a:t>14/5/24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0A3C6-79A6-6148-A7CF-C298A2D9F0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958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Puntos 1 a 3 haremos introducción de que es Kafka y conceptos básicos</a:t>
            </a:r>
          </a:p>
          <a:p>
            <a:r>
              <a:rPr lang="es-ES" dirty="0"/>
              <a:t>4 a 5 introduciremos Kafka </a:t>
            </a:r>
            <a:r>
              <a:rPr lang="es-ES" dirty="0" err="1"/>
              <a:t>strems</a:t>
            </a:r>
            <a:endParaRPr lang="es-ES" dirty="0"/>
          </a:p>
          <a:p>
            <a:r>
              <a:rPr lang="es-ES" dirty="0"/>
              <a:t>6 operaciones disponibles en Kafka</a:t>
            </a:r>
          </a:p>
          <a:p>
            <a:r>
              <a:rPr lang="es-ES" dirty="0"/>
              <a:t>7 Escenario reales de Kafka </a:t>
            </a:r>
            <a:r>
              <a:rPr lang="es-ES" dirty="0" err="1"/>
              <a:t>streams</a:t>
            </a:r>
            <a:endParaRPr lang="es-ES" dirty="0"/>
          </a:p>
          <a:p>
            <a:r>
              <a:rPr lang="es-ES" dirty="0"/>
              <a:t>Cerramos con unas conclusiones finales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7435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254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sz="1800" b="0" i="0" u="none" strike="noStrike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Escalabilidad: Al Kafka permite escalar de manera lineal para manejar grandes volúmenes de datos en tiempo real.​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sz="1800" b="0" i="0" u="none" strike="noStrike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Alta Disponibilidad: Garantiza un acceso continuo a los datos, incluso en caso de fallos de hardware o software.​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sz="1800" b="0" i="0" u="none" strike="noStrike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Alta Tolerancia a Fallos: Los datos se replican en varios nodos para garantizar la disponibilidad incluso en escenarios de fallos.​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sz="1800" b="0" i="0" u="none" strike="noStrike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Durabilidad: Los mensajes persisten en el sistema incluso después de ser procesados, lo que garantiza que no se pierdan datos importantes.​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sz="1800" b="0" i="0" u="none" strike="noStrike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Facilidad de Integración: Kafka se integra fácilmente con diferentes sistemas y herramientas gracias a su arquitectura flexible y API extensible.​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s-ES" sz="1800" b="0" i="0" u="none" strike="noStrike">
              <a:solidFill>
                <a:srgbClr val="000000"/>
              </a:solidFill>
              <a:effectLst/>
              <a:latin typeface="Avenir Next LT Pro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sz="1800" b="0" i="0" u="none" strike="noStrike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Alto Rendimiento: Ofrece un alto rendimiento en la transmisión y procesamiento de mensajes, con muy baja latencia.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s-ES" sz="1800" b="0" i="0" u="none" strike="noStrike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Desacoplamiento de consumidores y productores:</a:t>
            </a:r>
          </a:p>
          <a:p>
            <a:pPr lvl="1" algn="l" rtl="0" fontAlgn="base">
              <a:buFont typeface="Arial" panose="020B0604020202020204" pitchFamily="34" charset="0"/>
              <a:buChar char="•"/>
            </a:pPr>
            <a:r>
              <a:rPr lang="es-ES" sz="1800" b="0" i="0" u="none" strike="noStrike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Los consumidores lentos no afectan a los productores</a:t>
            </a:r>
            <a:r>
              <a:rPr lang="en-US" sz="1800" b="0" i="0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algn="l" rtl="0" fontAlgn="base">
              <a:buFont typeface="Arial" panose="020B0604020202020204" pitchFamily="34" charset="0"/>
              <a:buChar char="•"/>
            </a:pPr>
            <a:r>
              <a:rPr lang="es-ES" sz="1800" b="0" i="0" u="none" strike="noStrike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Se pueden añadir consumidores sin afectar a los productores</a:t>
            </a:r>
            <a:r>
              <a:rPr lang="en-US" sz="1800" b="0" i="0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algn="l" rtl="0" fontAlgn="base">
              <a:buFont typeface="Arial" panose="020B0604020202020204" pitchFamily="34" charset="0"/>
              <a:buChar char="•"/>
            </a:pPr>
            <a:r>
              <a:rPr lang="es-ES" sz="1800" b="0" i="0" u="none" strike="noStrike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El fallo de un consumidor no afecta al sistema</a:t>
            </a:r>
            <a:r>
              <a:rPr lang="en-US" sz="1800" b="0" i="0">
                <a:solidFill>
                  <a:srgbClr val="000000"/>
                </a:solidFill>
                <a:effectLst/>
                <a:latin typeface="Avenir Next LT Pro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96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811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62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578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2232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Librería cliente para construir aplicaciones de procesamiento en tiempo real que se respalda en </a:t>
            </a:r>
            <a:r>
              <a:rPr lang="es-ES" dirty="0" err="1"/>
              <a:t>kafka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9763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7759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Mismas características que Kafka</a:t>
            </a:r>
          </a:p>
          <a:p>
            <a:r>
              <a:rPr lang="es-ES" dirty="0"/>
              <a:t>Real time – optimizado para Kafka, latencias muy bajas</a:t>
            </a:r>
          </a:p>
          <a:p>
            <a:r>
              <a:rPr lang="es-ES" dirty="0"/>
              <a:t>Escalable – Tópico y grupos de consumición + otros </a:t>
            </a:r>
            <a:r>
              <a:rPr lang="es-ES" dirty="0" err="1"/>
              <a:t>conecptos</a:t>
            </a:r>
            <a:endParaRPr lang="es-ES" dirty="0"/>
          </a:p>
          <a:p>
            <a:r>
              <a:rPr lang="es-ES" dirty="0"/>
              <a:t>Tolerante a fallos - </a:t>
            </a:r>
            <a:r>
              <a:rPr lang="es-ES" dirty="0" err="1"/>
              <a:t>Cluster</a:t>
            </a:r>
            <a:r>
              <a:rPr lang="es-ES" dirty="0"/>
              <a:t> + replicación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102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Automoción: integración de los datos de sensores, cámaras, alertas de tráfico, personalización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err="1"/>
              <a:t>Ecommerce</a:t>
            </a:r>
            <a:r>
              <a:rPr lang="es-ES"/>
              <a:t>: datos de ventas, </a:t>
            </a:r>
            <a:r>
              <a:rPr lang="es-ES" err="1"/>
              <a:t>clicks</a:t>
            </a:r>
            <a:r>
              <a:rPr lang="es-ES"/>
              <a:t>, etc.</a:t>
            </a:r>
          </a:p>
          <a:p>
            <a:r>
              <a:rPr lang="es-ES"/>
              <a:t>Detección de fraude bancario: anomalías en el uso de tarjetas, compras, etc.</a:t>
            </a:r>
          </a:p>
          <a:p>
            <a:r>
              <a:rPr lang="es-ES"/>
              <a:t>Juegos online: integración de datos de distintos ser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46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Apache Kafka es un sistema de mensajería distribuido. Originalmente creado por </a:t>
            </a:r>
            <a:r>
              <a:rPr lang="es-ES" dirty="0" err="1"/>
              <a:t>Linkedin</a:t>
            </a:r>
            <a:r>
              <a:rPr lang="es-ES" dirty="0"/>
              <a:t> en 2010 y cedido a la fundación apache en 2011 como proyecto open </a:t>
            </a:r>
            <a:r>
              <a:rPr lang="es-ES" dirty="0" err="1"/>
              <a:t>source</a:t>
            </a:r>
            <a:r>
              <a:rPr lang="es-ES" dirty="0"/>
              <a:t>. </a:t>
            </a:r>
          </a:p>
          <a:p>
            <a:endParaRPr lang="es-ES" dirty="0"/>
          </a:p>
          <a:p>
            <a:r>
              <a:rPr lang="es-ES" dirty="0"/>
              <a:t>Sistemas de mensajería:  Tenemos aplicaciones productores/publicadores (envían mensajes), sistema de mensajería (almacena los mensajes) y consumidores/suscriptores (se conectan al sistema para recibir los mensajes)</a:t>
            </a:r>
          </a:p>
          <a:p>
            <a:endParaRPr lang="es-ES" dirty="0"/>
          </a:p>
          <a:p>
            <a:r>
              <a:rPr lang="es-ES" dirty="0"/>
              <a:t>Concebido desde inicio para una arquitectura de MS, por lo que tiene ciertas </a:t>
            </a:r>
            <a:r>
              <a:rPr lang="es-ES" dirty="0" err="1"/>
              <a:t>caracterisiticas</a:t>
            </a:r>
            <a:r>
              <a:rPr lang="es-ES" dirty="0"/>
              <a:t> que lo hacen encajar muy bien en una arquitectura de ms con respecto a otros sistemas.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113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1325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Nodos – procesado que aplicamos a los datos</a:t>
            </a:r>
          </a:p>
          <a:p>
            <a:r>
              <a:rPr lang="es-ES" dirty="0"/>
              <a:t>Aristas – </a:t>
            </a:r>
            <a:r>
              <a:rPr lang="es-ES" dirty="0" err="1"/>
              <a:t>streams</a:t>
            </a:r>
            <a:r>
              <a:rPr lang="es-ES" dirty="0"/>
              <a:t>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2326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5504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0458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32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168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4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0846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917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278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Broker</a:t>
            </a:r>
            <a:r>
              <a:rPr lang="es-ES" dirty="0"/>
              <a:t> –propio servidor</a:t>
            </a:r>
          </a:p>
          <a:p>
            <a:r>
              <a:rPr lang="es-ES" dirty="0" err="1"/>
              <a:t>Topicos</a:t>
            </a:r>
            <a:r>
              <a:rPr lang="es-ES" dirty="0"/>
              <a:t> y particiones – organiza mensajes</a:t>
            </a:r>
          </a:p>
          <a:p>
            <a:r>
              <a:rPr lang="es-ES" dirty="0" err="1"/>
              <a:t>Prod</a:t>
            </a:r>
            <a:r>
              <a:rPr lang="es-ES" dirty="0"/>
              <a:t>, consumidores y grupos – gestión de aplicaciones</a:t>
            </a:r>
          </a:p>
          <a:p>
            <a:r>
              <a:rPr lang="es-ES" dirty="0"/>
              <a:t>Segmentos - almacenamiento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129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445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108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4779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Operaciones </a:t>
            </a:r>
            <a:r>
              <a:rPr lang="es-ES" dirty="0" err="1"/>
              <a:t>stateful</a:t>
            </a:r>
            <a:r>
              <a:rPr lang="es-ES" dirty="0"/>
              <a:t> – Necesitan datos de eventos procesados anteriormente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3970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6636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9117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9629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87036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Co-particionado – Tópicos tiene que tener mismo número de particiones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157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Responsabilidad del desarrollador en el procesado de decidir que hacer cuando llega dato de ambos parámetros o solo 1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389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el servidor de </a:t>
            </a:r>
            <a:r>
              <a:rPr lang="es-ES" dirty="0" err="1"/>
              <a:t>kafka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7779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4916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Responsabilidad del desarrollador decidir que hacer cuando llega dato de ambos lados, </a:t>
            </a:r>
            <a:r>
              <a:rPr lang="es-ES" dirty="0" err="1"/>
              <a:t>null</a:t>
            </a:r>
            <a:r>
              <a:rPr lang="es-ES" dirty="0"/>
              <a:t> izquierda o </a:t>
            </a:r>
            <a:r>
              <a:rPr lang="es-ES" dirty="0" err="1"/>
              <a:t>null</a:t>
            </a:r>
            <a:r>
              <a:rPr lang="es-ES" dirty="0"/>
              <a:t> derecha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38488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err="1"/>
              <a:t>join</a:t>
            </a:r>
            <a:r>
              <a:rPr lang="es-ES" dirty="0"/>
              <a:t> </a:t>
            </a:r>
            <a:r>
              <a:rPr lang="es-ES" dirty="0" err="1"/>
              <a:t>tiquets</a:t>
            </a:r>
            <a:r>
              <a:rPr lang="es-ES" dirty="0"/>
              <a:t> tienda por </a:t>
            </a:r>
            <a:r>
              <a:rPr lang="es-ES" dirty="0" err="1"/>
              <a:t>fk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5779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Sites – Localizaciones físicas de Mercadona. Solo 1 centro de coste</a:t>
            </a:r>
          </a:p>
          <a:p>
            <a:r>
              <a:rPr lang="es-ES" dirty="0"/>
              <a:t>Unidades organizativas– Organización lógica. </a:t>
            </a:r>
            <a:r>
              <a:rPr lang="es-ES" dirty="0" err="1"/>
              <a:t>Multiple</a:t>
            </a:r>
            <a:r>
              <a:rPr lang="es-ES" dirty="0"/>
              <a:t> UO tienen mismo centro </a:t>
            </a:r>
            <a:r>
              <a:rPr lang="es-ES"/>
              <a:t>de coste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0978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2761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75654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9386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2140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61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Canal de comunicación, equivalente a cola de mensajería en otros sistemas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23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 debajo un tópico se compone de particiones</a:t>
            </a:r>
          </a:p>
          <a:p>
            <a:r>
              <a:rPr lang="es-ES" dirty="0"/>
              <a:t>Equiparable a particiones de una tabla en BBDD</a:t>
            </a:r>
          </a:p>
          <a:p>
            <a:r>
              <a:rPr lang="es-ES" dirty="0"/>
              <a:t>La totalidad de mansajes se distribuye entre los tópicos. La suma de todas las particiones contiene todos los mensajes del tópico sin duplicados</a:t>
            </a:r>
          </a:p>
          <a:p>
            <a:r>
              <a:rPr lang="es-ES" dirty="0"/>
              <a:t>Unidad mínima de paralelismo</a:t>
            </a:r>
          </a:p>
          <a:p>
            <a:r>
              <a:rPr lang="es-ES" dirty="0"/>
              <a:t>Unidad de replicación. No replicamos tópico replicamos particiones en distintos </a:t>
            </a:r>
            <a:r>
              <a:rPr lang="es-ES" dirty="0" err="1"/>
              <a:t>brokers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861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059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1833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diferencia de otros sistemas de </a:t>
            </a:r>
            <a:r>
              <a:rPr lang="es-ES" dirty="0" err="1"/>
              <a:t>mansajería</a:t>
            </a:r>
            <a:r>
              <a:rPr lang="es-ES" dirty="0"/>
              <a:t> donde se consume un mensaje y ya no está disponible en Kafka trabajamos con </a:t>
            </a:r>
            <a:r>
              <a:rPr lang="es-ES" dirty="0" err="1"/>
              <a:t>offsets</a:t>
            </a:r>
            <a:endParaRPr lang="es-ES" dirty="0"/>
          </a:p>
          <a:p>
            <a:r>
              <a:rPr lang="es-ES" dirty="0"/>
              <a:t>Agrupa aplicaciones que hacen un mismo procesado</a:t>
            </a:r>
          </a:p>
          <a:p>
            <a:r>
              <a:rPr lang="es-ES" dirty="0"/>
              <a:t>Ejemplo tópico </a:t>
            </a:r>
            <a:r>
              <a:rPr lang="es-ES" dirty="0" err="1"/>
              <a:t>tiquets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0A3C6-79A6-6148-A7CF-C298A2D9F09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276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2F4B4A0F-42EB-9555-7C5F-4CCC6728E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8" y="5079936"/>
            <a:ext cx="8589036" cy="969087"/>
          </a:xfrm>
          <a:ln>
            <a:noFill/>
            <a:prstDash val="dash"/>
            <a:miter lim="800000"/>
          </a:ln>
        </p:spPr>
        <p:txBody>
          <a:bodyPr anchor="ctr">
            <a:normAutofit/>
          </a:bodyPr>
          <a:lstStyle/>
          <a:p>
            <a:r>
              <a:rPr lang="es-ES" sz="2400">
                <a:solidFill>
                  <a:schemeClr val="bg1"/>
                </a:solidFill>
              </a:rPr>
              <a:t>Conceptos básicos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2E05C9-CACA-93BD-E076-9E6BC7181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326996"/>
            <a:ext cx="8679915" cy="2965254"/>
          </a:xfrm>
        </p:spPr>
        <p:txBody>
          <a:bodyPr anchor="ctr">
            <a:normAutofit/>
          </a:bodyPr>
          <a:lstStyle/>
          <a:p>
            <a:r>
              <a:rPr lang="es-ES" sz="7200">
                <a:solidFill>
                  <a:schemeClr val="tx1"/>
                </a:solidFill>
              </a:rPr>
              <a:t>Introducción a</a:t>
            </a:r>
            <a:br>
              <a:rPr lang="es-ES" sz="7200">
                <a:solidFill>
                  <a:schemeClr val="tx1"/>
                </a:solidFill>
              </a:rPr>
            </a:br>
            <a:r>
              <a:rPr lang="es-ES" sz="7200" b="1">
                <a:solidFill>
                  <a:schemeClr val="tx1"/>
                </a:solidFill>
              </a:rPr>
              <a:t>Kafka </a:t>
            </a:r>
            <a:r>
              <a:rPr lang="es-ES" sz="7200" b="1" err="1">
                <a:solidFill>
                  <a:schemeClr val="tx1"/>
                </a:solidFill>
              </a:rPr>
              <a:t>Streams</a:t>
            </a:r>
            <a:endParaRPr lang="es-ES" sz="7200" b="1">
              <a:solidFill>
                <a:schemeClr val="tx1"/>
              </a:solidFill>
            </a:endParaRPr>
          </a:p>
        </p:txBody>
      </p:sp>
      <p:sp>
        <p:nvSpPr>
          <p:cNvPr id="36" name="Isosceles Triangle 32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C7A04B49-6B21-A62E-FDAE-CFCB9E43AB4E}"/>
              </a:ext>
            </a:extLst>
          </p:cNvPr>
          <p:cNvSpPr txBox="1">
            <a:spLocks/>
          </p:cNvSpPr>
          <p:nvPr/>
        </p:nvSpPr>
        <p:spPr>
          <a:xfrm>
            <a:off x="685160" y="5861976"/>
            <a:ext cx="2924414" cy="969087"/>
          </a:xfrm>
          <a:prstGeom prst="rect">
            <a:avLst/>
          </a:prstGeom>
          <a:ln>
            <a:noFill/>
            <a:prstDash val="dash"/>
            <a:miter lim="800000"/>
          </a:ln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0" kern="120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>
                <a:solidFill>
                  <a:schemeClr val="bg1"/>
                </a:solidFill>
              </a:rPr>
              <a:t>Salva Pérez Hervás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A51D5BF-393D-D6D5-ED39-24528EFA5969}"/>
              </a:ext>
            </a:extLst>
          </p:cNvPr>
          <p:cNvSpPr txBox="1">
            <a:spLocks/>
          </p:cNvSpPr>
          <p:nvPr/>
        </p:nvSpPr>
        <p:spPr>
          <a:xfrm>
            <a:off x="8292181" y="5874219"/>
            <a:ext cx="3275401" cy="969087"/>
          </a:xfrm>
          <a:prstGeom prst="rect">
            <a:avLst/>
          </a:prstGeom>
          <a:ln>
            <a:noFill/>
            <a:prstDash val="dash"/>
            <a:miter lim="800000"/>
          </a:ln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0" kern="1200">
                <a:solidFill>
                  <a:srgbClr val="FFFEFF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>
                <a:solidFill>
                  <a:schemeClr val="bg1"/>
                </a:solidFill>
              </a:rPr>
              <a:t>Víctor </a:t>
            </a:r>
            <a:r>
              <a:rPr lang="es-ES" sz="2000" err="1">
                <a:solidFill>
                  <a:schemeClr val="bg1"/>
                </a:solidFill>
              </a:rPr>
              <a:t>Buralla</a:t>
            </a:r>
            <a:r>
              <a:rPr lang="es-ES" sz="2000">
                <a:solidFill>
                  <a:schemeClr val="bg1"/>
                </a:solidFill>
              </a:rPr>
              <a:t> Blasco</a:t>
            </a:r>
          </a:p>
        </p:txBody>
      </p:sp>
    </p:spTree>
    <p:extLst>
      <p:ext uri="{BB962C8B-B14F-4D97-AF65-F5344CB8AC3E}">
        <p14:creationId xmlns:p14="http://schemas.microsoft.com/office/powerpoint/2010/main" val="2813947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170796" y="735496"/>
            <a:ext cx="1116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Kafka – Grupo consumición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095999" y="2347657"/>
            <a:ext cx="58963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Permiten escalado horizontal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Consumición aislada en diferentes grupos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Flexible, pueden entrar y salir consumidores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Un offset (puntero) marca el punto de consumición del grupo de consumición.</a:t>
            </a:r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3171D805-5A01-2DAA-08C5-C07B055C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7" y="2046328"/>
            <a:ext cx="5822373" cy="43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41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170796" y="735496"/>
            <a:ext cx="869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Kafka – Segmentos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316146" y="1946932"/>
            <a:ext cx="511208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Ficheros donde se persisten mensajes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Formato Rolling log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Siempre hay un segmento activo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Segmento no activo puede purgarse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Purgado tiene 2 tipos de política: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delete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y compact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9E194544-A0E9-72D3-275C-082DB8ED0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1" y="1946932"/>
            <a:ext cx="5886655" cy="415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8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170795" y="735496"/>
            <a:ext cx="9770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Kafka – Características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316146" y="1946932"/>
            <a:ext cx="51120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Escalabilidad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Alta disponibilidad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Alta tolerancia a fallos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Durabilidad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Facilidad de integración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Alto rendimiento y velocidad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Independencia entre consumidores y productores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694CDF-3448-F476-E4D0-8CD27882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09" y="1751158"/>
            <a:ext cx="5949938" cy="437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41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096000" y="2194779"/>
            <a:ext cx="588818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rgbClr val="000000"/>
                </a:solidFill>
                <a:latin typeface="+mj-lt"/>
              </a:rPr>
              <a:t>Un mensaje o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record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en Kafka se compone 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>
                <a:solidFill>
                  <a:srgbClr val="000000"/>
                </a:solidFill>
                <a:latin typeface="+mj-lt"/>
              </a:rPr>
              <a:t>Key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Clave opcional del mensaje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err="1">
                <a:solidFill>
                  <a:srgbClr val="000000"/>
                </a:solidFill>
                <a:latin typeface="+mj-lt"/>
              </a:rPr>
              <a:t>Value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Contenido del mensaje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err="1">
                <a:solidFill>
                  <a:srgbClr val="000000"/>
                </a:solidFill>
                <a:latin typeface="+mj-lt"/>
              </a:rPr>
              <a:t>Metadata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Metadatos para gestión interna y cabeceras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custom</a:t>
            </a:r>
            <a:endParaRPr lang="es-ES" sz="28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Imagen 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5CDC94F-2C70-C08B-31A3-F5E41E03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6" y="1705641"/>
            <a:ext cx="3352800" cy="491421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AAE327E-F148-163B-4F36-40409DA1BC53}"/>
              </a:ext>
            </a:extLst>
          </p:cNvPr>
          <p:cNvSpPr txBox="1"/>
          <p:nvPr/>
        </p:nvSpPr>
        <p:spPr>
          <a:xfrm>
            <a:off x="1463364" y="735496"/>
            <a:ext cx="1020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Ciclo de vida mensaje - Producción</a:t>
            </a:r>
          </a:p>
        </p:txBody>
      </p:sp>
    </p:spTree>
    <p:extLst>
      <p:ext uri="{BB962C8B-B14F-4D97-AF65-F5344CB8AC3E}">
        <p14:creationId xmlns:p14="http://schemas.microsoft.com/office/powerpoint/2010/main" val="2663954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776515" y="735496"/>
            <a:ext cx="1020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Ciclo de vida mensaje - Producción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096000" y="2282461"/>
            <a:ext cx="58881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Productores son los encargados de publicar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Eligen la partición de destino en el tópico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Diferentes algoritmos: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Round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robin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Default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partitioner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Custom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partitioner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endParaRPr lang="es-ES" sz="28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Imagen 2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7957638A-4FBC-D520-E2AE-023AD70A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33" y="2484643"/>
            <a:ext cx="5458717" cy="32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9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459575" y="735496"/>
            <a:ext cx="1073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Ciclo de vida mensaje - Consumición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096000" y="2808554"/>
            <a:ext cx="5888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Consumidores leen mensajes de los 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Se gestionan en grupos de consumidores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Partición consumida exclusivamente por consumidor y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consumer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group</a:t>
            </a:r>
            <a:endParaRPr lang="es-ES" sz="28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802E284-75E2-0938-5AF1-97F90303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9" y="2687760"/>
            <a:ext cx="5888181" cy="23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81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459575" y="735496"/>
            <a:ext cx="1073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Ciclo de vida mensaje - Consumición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096000" y="2614401"/>
            <a:ext cx="593524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rgbClr val="000000"/>
                </a:solidFill>
                <a:latin typeface="+mj-lt"/>
              </a:rPr>
              <a:t>Diferentes estrategias de asignación de particiones: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Range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assignor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(default)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Round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robin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assignor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Sticky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assignor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Cooperative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sticky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(default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Kstreams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)</a:t>
            </a:r>
          </a:p>
        </p:txBody>
      </p:sp>
      <p:pic>
        <p:nvPicPr>
          <p:cNvPr id="10" name="Imagen 9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E461C916-1B1E-BD96-D61A-6D8E405DC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8" y="2439226"/>
            <a:ext cx="5764060" cy="31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3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B0F6081-C3EF-FA79-9F73-566B4F38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817" y="1318530"/>
            <a:ext cx="9607825" cy="4220939"/>
          </a:xfrm>
        </p:spPr>
        <p:txBody>
          <a:bodyPr vert="horz" lIns="228600" tIns="228600" rIns="228600" bIns="0" rtlCol="0"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s-ES" b="0" i="1">
                <a:solidFill>
                  <a:srgbClr val="000000"/>
                </a:solidFill>
                <a:effectLst/>
              </a:rPr>
              <a:t>Kafka </a:t>
            </a:r>
            <a:r>
              <a:rPr lang="es-ES" b="0" i="1" err="1">
                <a:solidFill>
                  <a:srgbClr val="000000"/>
                </a:solidFill>
                <a:effectLst/>
              </a:rPr>
              <a:t>Streams</a:t>
            </a:r>
            <a:r>
              <a:rPr lang="es-ES" b="0" i="1">
                <a:solidFill>
                  <a:srgbClr val="000000"/>
                </a:solidFill>
                <a:effectLst/>
              </a:rPr>
              <a:t> </a:t>
            </a:r>
            <a:r>
              <a:rPr lang="es-ES" b="1" i="1" err="1">
                <a:solidFill>
                  <a:srgbClr val="000000"/>
                </a:solidFill>
                <a:effectLst/>
              </a:rPr>
              <a:t>is</a:t>
            </a:r>
            <a:r>
              <a:rPr lang="es-ES" b="1" i="1">
                <a:solidFill>
                  <a:srgbClr val="000000"/>
                </a:solidFill>
                <a:effectLst/>
              </a:rPr>
              <a:t> a </a:t>
            </a:r>
            <a:r>
              <a:rPr lang="es-ES" b="1" i="1" err="1">
                <a:solidFill>
                  <a:srgbClr val="000000"/>
                </a:solidFill>
                <a:effectLst/>
              </a:rPr>
              <a:t>client</a:t>
            </a:r>
            <a:r>
              <a:rPr lang="es-ES" b="1" i="1">
                <a:solidFill>
                  <a:srgbClr val="000000"/>
                </a:solidFill>
                <a:effectLst/>
              </a:rPr>
              <a:t> </a:t>
            </a:r>
            <a:r>
              <a:rPr lang="es-ES" b="1" i="1" err="1">
                <a:solidFill>
                  <a:srgbClr val="000000"/>
                </a:solidFill>
                <a:effectLst/>
              </a:rPr>
              <a:t>library</a:t>
            </a:r>
            <a:r>
              <a:rPr lang="es-ES" b="1" i="1">
                <a:solidFill>
                  <a:srgbClr val="000000"/>
                </a:solidFill>
                <a:effectLst/>
              </a:rPr>
              <a:t> </a:t>
            </a:r>
            <a:r>
              <a:rPr lang="es-ES" b="1" i="1" err="1">
                <a:solidFill>
                  <a:srgbClr val="000000"/>
                </a:solidFill>
                <a:effectLst/>
              </a:rPr>
              <a:t>for</a:t>
            </a:r>
            <a:r>
              <a:rPr lang="es-ES" b="1" i="1">
                <a:solidFill>
                  <a:srgbClr val="000000"/>
                </a:solidFill>
                <a:effectLst/>
              </a:rPr>
              <a:t> </a:t>
            </a:r>
            <a:r>
              <a:rPr lang="es-ES" b="1" i="1" err="1">
                <a:solidFill>
                  <a:srgbClr val="000000"/>
                </a:solidFill>
                <a:effectLst/>
              </a:rPr>
              <a:t>building</a:t>
            </a:r>
            <a:r>
              <a:rPr lang="es-ES" b="1" i="1">
                <a:solidFill>
                  <a:srgbClr val="000000"/>
                </a:solidFill>
                <a:effectLst/>
              </a:rPr>
              <a:t> </a:t>
            </a:r>
            <a:r>
              <a:rPr lang="es-ES" b="1" i="1" err="1">
                <a:solidFill>
                  <a:srgbClr val="000000"/>
                </a:solidFill>
                <a:effectLst/>
              </a:rPr>
              <a:t>applications</a:t>
            </a:r>
            <a:r>
              <a:rPr lang="es-ES" b="0" i="1">
                <a:solidFill>
                  <a:srgbClr val="000000"/>
                </a:solidFill>
                <a:effectLst/>
              </a:rPr>
              <a:t> and </a:t>
            </a:r>
            <a:r>
              <a:rPr lang="es-ES" b="0" i="1" err="1">
                <a:solidFill>
                  <a:srgbClr val="000000"/>
                </a:solidFill>
                <a:effectLst/>
              </a:rPr>
              <a:t>microservices</a:t>
            </a:r>
            <a:r>
              <a:rPr lang="es-ES" b="0" i="1">
                <a:solidFill>
                  <a:srgbClr val="000000"/>
                </a:solidFill>
                <a:effectLst/>
              </a:rPr>
              <a:t>, </a:t>
            </a:r>
            <a:r>
              <a:rPr lang="es-ES" b="0" i="1" err="1">
                <a:solidFill>
                  <a:srgbClr val="000000"/>
                </a:solidFill>
                <a:effectLst/>
              </a:rPr>
              <a:t>where</a:t>
            </a:r>
            <a:r>
              <a:rPr lang="es-ES" b="0" i="1">
                <a:solidFill>
                  <a:srgbClr val="000000"/>
                </a:solidFill>
                <a:effectLst/>
              </a:rPr>
              <a:t> </a:t>
            </a:r>
            <a:r>
              <a:rPr lang="es-ES" b="0" i="1" err="1">
                <a:solidFill>
                  <a:srgbClr val="000000"/>
                </a:solidFill>
                <a:effectLst/>
              </a:rPr>
              <a:t>the</a:t>
            </a:r>
            <a:r>
              <a:rPr lang="es-ES" b="0" i="1">
                <a:solidFill>
                  <a:srgbClr val="000000"/>
                </a:solidFill>
                <a:effectLst/>
              </a:rPr>
              <a:t> </a:t>
            </a:r>
            <a:r>
              <a:rPr lang="es-ES" b="1" i="1">
                <a:solidFill>
                  <a:srgbClr val="000000"/>
                </a:solidFill>
                <a:effectLst/>
              </a:rPr>
              <a:t>input and output data are </a:t>
            </a:r>
            <a:r>
              <a:rPr lang="es-ES" b="1" i="1" err="1">
                <a:solidFill>
                  <a:srgbClr val="000000"/>
                </a:solidFill>
                <a:effectLst/>
              </a:rPr>
              <a:t>stored</a:t>
            </a:r>
            <a:r>
              <a:rPr lang="es-ES" b="1" i="1">
                <a:solidFill>
                  <a:srgbClr val="000000"/>
                </a:solidFill>
                <a:effectLst/>
              </a:rPr>
              <a:t> in </a:t>
            </a:r>
            <a:r>
              <a:rPr lang="es-ES" b="1" i="1" err="1">
                <a:solidFill>
                  <a:srgbClr val="000000"/>
                </a:solidFill>
                <a:effectLst/>
              </a:rPr>
              <a:t>an</a:t>
            </a:r>
            <a:r>
              <a:rPr lang="es-ES" b="1" i="1">
                <a:solidFill>
                  <a:srgbClr val="000000"/>
                </a:solidFill>
                <a:effectLst/>
              </a:rPr>
              <a:t> Apache Kafka</a:t>
            </a:r>
            <a:r>
              <a:rPr lang="es-ES" i="1">
                <a:solidFill>
                  <a:srgbClr val="000000"/>
                </a:solidFill>
              </a:rPr>
              <a:t>.</a:t>
            </a: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5400000">
            <a:off x="1109869" y="3299791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2668715" y="735496"/>
            <a:ext cx="6854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¿Qué es Kafka </a:t>
            </a:r>
            <a:r>
              <a:rPr lang="es-ES" sz="4800" err="1"/>
              <a:t>Streams</a:t>
            </a:r>
            <a:r>
              <a:rPr lang="es-ES" sz="48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721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2668715" y="735496"/>
            <a:ext cx="685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¿Qué es Kafka </a:t>
            </a:r>
            <a:r>
              <a:rPr lang="es-ES" sz="4800" err="1"/>
              <a:t>Streams</a:t>
            </a:r>
            <a:r>
              <a:rPr lang="es-ES" sz="480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5524501" y="2413337"/>
            <a:ext cx="65508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Librería cliente Java ligera y simple de usar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La única dependencia externa es el propio </a:t>
            </a:r>
            <a:r>
              <a:rPr lang="es-ES" sz="2800" dirty="0" err="1">
                <a:solidFill>
                  <a:srgbClr val="000000"/>
                </a:solidFill>
                <a:latin typeface="+mj-lt"/>
              </a:rPr>
              <a:t>cluster</a:t>
            </a:r>
            <a:r>
              <a:rPr lang="es-ES" sz="2800" dirty="0">
                <a:solidFill>
                  <a:srgbClr val="000000"/>
                </a:solidFill>
                <a:latin typeface="+mj-lt"/>
              </a:rPr>
              <a:t> de Kafka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Soporte de estado local en aplicación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API de alto nivel con (</a:t>
            </a:r>
            <a:r>
              <a:rPr lang="es-ES" sz="2800" dirty="0" err="1">
                <a:solidFill>
                  <a:srgbClr val="000000"/>
                </a:solidFill>
                <a:latin typeface="+mj-lt"/>
              </a:rPr>
              <a:t>Streams</a:t>
            </a:r>
            <a:r>
              <a:rPr lang="es-ES" sz="2800" dirty="0">
                <a:solidFill>
                  <a:srgbClr val="000000"/>
                </a:solidFill>
                <a:latin typeface="+mj-lt"/>
              </a:rPr>
              <a:t> DSL) y de bajo nivel (</a:t>
            </a:r>
            <a:r>
              <a:rPr lang="es-ES" sz="2800" dirty="0" err="1">
                <a:solidFill>
                  <a:srgbClr val="000000"/>
                </a:solidFill>
                <a:latin typeface="+mj-lt"/>
              </a:rPr>
              <a:t>Processor</a:t>
            </a:r>
            <a:r>
              <a:rPr lang="es-ES" sz="2800" dirty="0">
                <a:solidFill>
                  <a:srgbClr val="000000"/>
                </a:solidFill>
                <a:latin typeface="+mj-lt"/>
              </a:rPr>
              <a:t> API)</a:t>
            </a:r>
            <a:endParaRPr lang="es-ES" sz="2800" dirty="0">
              <a:latin typeface="+mj-lt"/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7080B743-201E-9A1B-0027-EE9F4309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2579612"/>
            <a:ext cx="5059681" cy="26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2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2421853" y="734946"/>
            <a:ext cx="750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Kafka </a:t>
            </a:r>
            <a:r>
              <a:rPr lang="es-ES" sz="4800" err="1"/>
              <a:t>Streams</a:t>
            </a:r>
            <a:endParaRPr lang="es-ES" sz="4800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7D178136-497A-F695-EDAF-C836B3E7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2579612"/>
            <a:ext cx="5059681" cy="26700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51B3977-43ED-D892-1F66-095F294C53EE}"/>
              </a:ext>
            </a:extLst>
          </p:cNvPr>
          <p:cNvSpPr txBox="1"/>
          <p:nvPr/>
        </p:nvSpPr>
        <p:spPr>
          <a:xfrm>
            <a:off x="5524501" y="3006712"/>
            <a:ext cx="65508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Procesamiento en tiempo real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Escalable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Tolerante a fallos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Ingesta y genera datos en Kafka</a:t>
            </a:r>
          </a:p>
        </p:txBody>
      </p:sp>
    </p:spTree>
    <p:extLst>
      <p:ext uri="{BB962C8B-B14F-4D97-AF65-F5344CB8AC3E}">
        <p14:creationId xmlns:p14="http://schemas.microsoft.com/office/powerpoint/2010/main" val="191335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5400000">
            <a:off x="1109869" y="3299791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81ECAE-35DE-D58C-A401-C5ECEB5C135B}"/>
              </a:ext>
            </a:extLst>
          </p:cNvPr>
          <p:cNvSpPr txBox="1"/>
          <p:nvPr/>
        </p:nvSpPr>
        <p:spPr>
          <a:xfrm>
            <a:off x="1926634" y="466361"/>
            <a:ext cx="9024730" cy="5925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>
                <a:latin typeface="+mj-lt"/>
              </a:rPr>
              <a:t>¿Qué es Apache Kafka?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>
                <a:latin typeface="+mj-lt"/>
              </a:rPr>
              <a:t>Conceptos básicos de Kafka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>
                <a:latin typeface="+mj-lt"/>
              </a:rPr>
              <a:t>Ciclo de vida de los mensajes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>
                <a:latin typeface="+mj-lt"/>
              </a:rPr>
              <a:t>¿Qué es Apache Kafka </a:t>
            </a:r>
            <a:r>
              <a:rPr lang="es-ES" sz="3200" err="1">
                <a:latin typeface="+mj-lt"/>
              </a:rPr>
              <a:t>Streams</a:t>
            </a:r>
            <a:r>
              <a:rPr lang="es-ES" sz="3200">
                <a:latin typeface="+mj-lt"/>
              </a:rPr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>
                <a:latin typeface="+mj-lt"/>
              </a:rPr>
              <a:t>Conceptos básicos Kafka </a:t>
            </a:r>
            <a:r>
              <a:rPr lang="es-ES" sz="3200" err="1">
                <a:latin typeface="+mj-lt"/>
              </a:rPr>
              <a:t>Streams</a:t>
            </a:r>
            <a:endParaRPr lang="es-ES" sz="3200"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>
                <a:latin typeface="+mj-lt"/>
              </a:rPr>
              <a:t>Operaciones Kafka </a:t>
            </a:r>
            <a:r>
              <a:rPr lang="es-ES" sz="3200" err="1">
                <a:latin typeface="+mj-lt"/>
              </a:rPr>
              <a:t>Streams</a:t>
            </a:r>
            <a:endParaRPr lang="es-ES" sz="3200"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>
                <a:latin typeface="+mj-lt"/>
              </a:rPr>
              <a:t>Kafka </a:t>
            </a:r>
            <a:r>
              <a:rPr lang="es-ES" sz="3200" err="1">
                <a:latin typeface="+mj-lt"/>
              </a:rPr>
              <a:t>Streams</a:t>
            </a:r>
            <a:r>
              <a:rPr lang="es-ES" sz="3200">
                <a:latin typeface="+mj-lt"/>
              </a:rPr>
              <a:t> en escenarios reales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>
                <a:latin typeface="+mj-lt"/>
              </a:rPr>
              <a:t>Consideraciones finales</a:t>
            </a:r>
          </a:p>
        </p:txBody>
      </p:sp>
    </p:spTree>
    <p:extLst>
      <p:ext uri="{BB962C8B-B14F-4D97-AF65-F5344CB8AC3E}">
        <p14:creationId xmlns:p14="http://schemas.microsoft.com/office/powerpoint/2010/main" val="106759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721224" y="735496"/>
            <a:ext cx="9480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Casos de uso de Kafka </a:t>
            </a:r>
            <a:r>
              <a:rPr lang="es-ES" sz="4800" err="1"/>
              <a:t>Streams</a:t>
            </a:r>
            <a:endParaRPr lang="es-ES" sz="48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1835523" y="2038401"/>
            <a:ext cx="92515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Procesamiento de eventos en tiempo real.</a:t>
            </a:r>
          </a:p>
          <a:p>
            <a:endParaRPr lang="es-ES" sz="2800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Transformación y enriquecimiento de datos</a:t>
            </a:r>
          </a:p>
          <a:p>
            <a:endParaRPr lang="es-ES" sz="2800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Detección de anomalías y alertas</a:t>
            </a:r>
          </a:p>
          <a:p>
            <a:endParaRPr lang="es-ES" sz="2800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Generación de métricas en tiempo real.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066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013176" y="2434824"/>
            <a:ext cx="60180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rgbClr val="000000"/>
                </a:solidFill>
                <a:latin typeface="+mj-lt"/>
              </a:rPr>
              <a:t>Conceptos adicionales en Kafka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Streams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Topología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Processor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Tareas e Hilos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State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store</a:t>
            </a: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C2DFEB5C-0914-4C34-A36D-EDC13EEA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6" y="1906899"/>
            <a:ext cx="5536095" cy="482379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36F96FC-0DC6-ADF1-4436-4F6B28380FF2}"/>
              </a:ext>
            </a:extLst>
          </p:cNvPr>
          <p:cNvSpPr txBox="1"/>
          <p:nvPr/>
        </p:nvSpPr>
        <p:spPr>
          <a:xfrm>
            <a:off x="2421853" y="734946"/>
            <a:ext cx="750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Kafka </a:t>
            </a:r>
            <a:r>
              <a:rPr lang="es-ES" sz="4800" err="1"/>
              <a:t>Streams</a:t>
            </a:r>
            <a:endParaRPr lang="es-ES" sz="4800"/>
          </a:p>
        </p:txBody>
      </p:sp>
    </p:spTree>
    <p:extLst>
      <p:ext uri="{BB962C8B-B14F-4D97-AF65-F5344CB8AC3E}">
        <p14:creationId xmlns:p14="http://schemas.microsoft.com/office/powerpoint/2010/main" val="2219551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406186" y="735496"/>
            <a:ext cx="9428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</a:t>
            </a:r>
            <a:r>
              <a:rPr lang="es-ES" sz="4800" err="1"/>
              <a:t>KStreams</a:t>
            </a:r>
            <a:r>
              <a:rPr lang="es-ES" sz="4800"/>
              <a:t> – Topología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5424009" y="2305615"/>
            <a:ext cx="59352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Conceptualizado como grafo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Nodos: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Processors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Aristas: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Define lógica del procesamiento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Se puede dividir en sub-topologías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B3E802B6-0729-C6FF-FD96-20D5ED94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9" y="1779104"/>
            <a:ext cx="4110437" cy="48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24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406186" y="735496"/>
            <a:ext cx="9428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</a:t>
            </a:r>
            <a:r>
              <a:rPr lang="es-ES" sz="4800" err="1"/>
              <a:t>KStreams</a:t>
            </a:r>
            <a:r>
              <a:rPr lang="es-ES" sz="4800"/>
              <a:t> – Topología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5424009" y="2305615"/>
            <a:ext cx="59352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Conceptualizado como grafo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Nodos: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Processors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Aristas: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Define lógica del procesamiento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Se puede dividir en sub-topologías</a:t>
            </a:r>
          </a:p>
          <a:p>
            <a:endParaRPr lang="es-ES" sz="28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0163FC-1F1D-4C2D-BB3C-277D7445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6" y="1787142"/>
            <a:ext cx="2679454" cy="49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81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406186" y="735496"/>
            <a:ext cx="940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</a:t>
            </a:r>
            <a:r>
              <a:rPr lang="es-ES" sz="4800" err="1"/>
              <a:t>KStreams</a:t>
            </a:r>
            <a:r>
              <a:rPr lang="es-ES" sz="4800"/>
              <a:t> – </a:t>
            </a:r>
            <a:r>
              <a:rPr lang="es-ES" sz="4800" err="1"/>
              <a:t>Processor</a:t>
            </a:r>
            <a:endParaRPr lang="es-ES" sz="48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5424009" y="2305615"/>
            <a:ext cx="593524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Define un paso en el procesado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Procesa registros de tópico o nodo anterior de uno en uno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Tras aplicar operaciones pasa registro a siguiente step</a:t>
            </a: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B3E802B6-0729-C6FF-FD96-20D5ED94B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9" y="1779104"/>
            <a:ext cx="4110437" cy="48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56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406186" y="735496"/>
            <a:ext cx="1053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</a:t>
            </a:r>
            <a:r>
              <a:rPr lang="es-ES" sz="4800" err="1"/>
              <a:t>KStreams</a:t>
            </a:r>
            <a:r>
              <a:rPr lang="es-ES" sz="4800"/>
              <a:t> – Hilos y Tareas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5980946" y="2305615"/>
            <a:ext cx="5935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Una topología se parte en tareas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Depende de sub-topologías y tópicos de entrada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Tarea es la unidad mínima de paralelismo en Kafka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Streams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Los hilos se encargan de ejecutar las tareas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Un hilo puede ejecutar una o más tareas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D5C4DC1-83B3-E23E-CA02-4FD7E548D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5" y="2305615"/>
            <a:ext cx="5558465" cy="36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58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406186" y="735496"/>
            <a:ext cx="9555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</a:t>
            </a:r>
            <a:r>
              <a:rPr lang="es-ES" sz="4800" err="1"/>
              <a:t>KStreams</a:t>
            </a:r>
            <a:r>
              <a:rPr lang="es-ES" sz="4800"/>
              <a:t> – </a:t>
            </a:r>
            <a:r>
              <a:rPr lang="es-ES" sz="4800" err="1"/>
              <a:t>State</a:t>
            </a:r>
            <a:r>
              <a:rPr lang="es-ES" sz="4800"/>
              <a:t> store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5640747" y="2305615"/>
            <a:ext cx="593524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BBDD clave-valor en memoria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Configurable, por defecto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RocksDB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Utilizado en operaciones con estado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Kafka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Streams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gestiona tolerancia a fallos y disponibilidad</a:t>
            </a:r>
          </a:p>
        </p:txBody>
      </p:sp>
      <p:pic>
        <p:nvPicPr>
          <p:cNvPr id="9" name="Imagen 8" descr="Diagrama, Esquemático&#10;&#10;Descripción generada automáticamente">
            <a:extLst>
              <a:ext uri="{FF2B5EF4-FFF2-40B4-BE49-F238E27FC236}">
                <a16:creationId xmlns:a16="http://schemas.microsoft.com/office/drawing/2014/main" id="{43905934-C511-2986-7709-A4229A5C2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04" y="1922142"/>
            <a:ext cx="2703665" cy="47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19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096000" y="2166466"/>
            <a:ext cx="59352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Disponemos de 3 abstracciones principales: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KStream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KTable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Global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KTable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Adicionalmente 2 abstracciones en agregaciones: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KGroupedStream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KGroupedTable</a:t>
            </a:r>
            <a:endParaRPr lang="es-ES" sz="28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6DD7C73-1139-BEF7-F039-D948D4310298}"/>
              </a:ext>
            </a:extLst>
          </p:cNvPr>
          <p:cNvSpPr txBox="1"/>
          <p:nvPr/>
        </p:nvSpPr>
        <p:spPr>
          <a:xfrm>
            <a:off x="2421853" y="734946"/>
            <a:ext cx="832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Abstracciones Kafka </a:t>
            </a:r>
            <a:r>
              <a:rPr lang="es-ES" sz="4800" err="1"/>
              <a:t>Streams</a:t>
            </a:r>
            <a:endParaRPr lang="es-ES" sz="480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296557C-2DFB-CE25-D587-FDDF8E6DF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19" y="2582200"/>
            <a:ext cx="5611481" cy="31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56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272457" y="2883089"/>
            <a:ext cx="5935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 b="1">
                <a:solidFill>
                  <a:srgbClr val="000000"/>
                </a:solidFill>
                <a:latin typeface="+mj-lt"/>
              </a:rPr>
              <a:t> como tabla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se puede considerar un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changelog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de una tabla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6DD7C73-1139-BEF7-F039-D948D4310298}"/>
              </a:ext>
            </a:extLst>
          </p:cNvPr>
          <p:cNvSpPr txBox="1"/>
          <p:nvPr/>
        </p:nvSpPr>
        <p:spPr>
          <a:xfrm>
            <a:off x="2421853" y="734946"/>
            <a:ext cx="7613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Dualidad </a:t>
            </a:r>
            <a:r>
              <a:rPr lang="es-ES" sz="4800" err="1"/>
              <a:t>Streams</a:t>
            </a:r>
            <a:r>
              <a:rPr lang="es-ES" sz="4800"/>
              <a:t> y Tablas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B8695D68-D7AB-0ACE-941D-952B86F5E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6" y="2166466"/>
            <a:ext cx="5053549" cy="43829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59377EE-55B9-D73C-5A3F-9F55F7FD6BD7}"/>
              </a:ext>
            </a:extLst>
          </p:cNvPr>
          <p:cNvSpPr txBox="1"/>
          <p:nvPr/>
        </p:nvSpPr>
        <p:spPr>
          <a:xfrm>
            <a:off x="6272457" y="4234217"/>
            <a:ext cx="59352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>
                <a:solidFill>
                  <a:srgbClr val="000000"/>
                </a:solidFill>
                <a:latin typeface="+mj-lt"/>
              </a:rPr>
              <a:t>Tabla como </a:t>
            </a:r>
            <a:r>
              <a:rPr lang="es-ES" sz="2800" b="1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Tabla puede considerarse estado de un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en un momento dado</a:t>
            </a:r>
          </a:p>
        </p:txBody>
      </p:sp>
    </p:spTree>
    <p:extLst>
      <p:ext uri="{BB962C8B-B14F-4D97-AF65-F5344CB8AC3E}">
        <p14:creationId xmlns:p14="http://schemas.microsoft.com/office/powerpoint/2010/main" val="3294750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2421853" y="734946"/>
            <a:ext cx="793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Kafka </a:t>
            </a:r>
            <a:r>
              <a:rPr lang="es-ES" sz="4800" err="1"/>
              <a:t>Streams</a:t>
            </a:r>
            <a:endParaRPr lang="es-ES" sz="48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149566" y="2687219"/>
            <a:ext cx="5935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Permiten aplicar lógica de negocio a los datos del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Stream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Se dividen en 2 categorías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b="1" err="1">
                <a:solidFill>
                  <a:srgbClr val="000000"/>
                </a:solidFill>
                <a:latin typeface="+mj-lt"/>
              </a:rPr>
              <a:t>Stateless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No requieren gestión de estado.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b="1" err="1">
                <a:solidFill>
                  <a:srgbClr val="000000"/>
                </a:solidFill>
                <a:latin typeface="+mj-lt"/>
              </a:rPr>
              <a:t>Stateful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Con gestión de estado para almacenar información de registros.</a:t>
            </a:r>
          </a:p>
        </p:txBody>
      </p:sp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46BA676C-B25C-63B1-A02E-FB6ED617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1" y="2566761"/>
            <a:ext cx="5098774" cy="1287356"/>
          </a:xfrm>
          <a:prstGeom prst="rect">
            <a:avLst/>
          </a:prstGeom>
        </p:spPr>
      </p:pic>
      <p:pic>
        <p:nvPicPr>
          <p:cNvPr id="9" name="Imagen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B29A2763-486E-636C-0189-BAA87105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61" y="4266790"/>
            <a:ext cx="5420139" cy="14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8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B0F6081-C3EF-FA79-9F73-566B4F38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490" y="1318530"/>
            <a:ext cx="10352689" cy="4220939"/>
          </a:xfrm>
        </p:spPr>
        <p:txBody>
          <a:bodyPr vert="horz" lIns="228600" tIns="228600" rIns="228600" bIns="0" rtlCol="0"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s-ES" sz="3600" b="0" i="1">
                <a:solidFill>
                  <a:srgbClr val="000000"/>
                </a:solidFill>
                <a:effectLst/>
              </a:rPr>
              <a:t>Apache Kafka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is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an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open-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source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distributed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event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streaming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platform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which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is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optimized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for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ingesting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and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transforming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real-time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streaming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data.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By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combining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messaging</a:t>
            </a:r>
            <a:r>
              <a:rPr lang="es-ES" sz="3600" b="0" i="1">
                <a:solidFill>
                  <a:srgbClr val="000000"/>
                </a:solidFill>
                <a:effectLst/>
              </a:rPr>
              <a:t>,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storage</a:t>
            </a:r>
            <a:r>
              <a:rPr lang="es-ES" sz="3600" b="0" i="1">
                <a:solidFill>
                  <a:srgbClr val="000000"/>
                </a:solidFill>
                <a:effectLst/>
              </a:rPr>
              <a:t>, and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stream</a:t>
            </a:r>
            <a:r>
              <a:rPr lang="es-ES" sz="3600" b="0" i="1">
                <a:solidFill>
                  <a:srgbClr val="000000"/>
                </a:solidFill>
                <a:effectLst/>
              </a:rPr>
              <a:t> </a:t>
            </a:r>
            <a:r>
              <a:rPr lang="es-ES" sz="3600" b="0" i="1" err="1">
                <a:solidFill>
                  <a:srgbClr val="000000"/>
                </a:solidFill>
                <a:effectLst/>
              </a:rPr>
              <a:t>processing</a:t>
            </a:r>
            <a:r>
              <a:rPr lang="es-ES" sz="3600" i="1">
                <a:solidFill>
                  <a:srgbClr val="000000"/>
                </a:solidFill>
              </a:rPr>
              <a:t>.</a:t>
            </a:r>
            <a:endParaRPr lang="en-US" sz="3600" i="1">
              <a:solidFill>
                <a:schemeClr val="tx1"/>
              </a:solidFill>
            </a:endParaRPr>
          </a:p>
        </p:txBody>
      </p:sp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5400000">
            <a:off x="1109869" y="3299791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2668715" y="735496"/>
            <a:ext cx="6854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¿Qué es Apache Kafka?</a:t>
            </a:r>
          </a:p>
        </p:txBody>
      </p:sp>
    </p:spTree>
    <p:extLst>
      <p:ext uri="{BB962C8B-B14F-4D97-AF65-F5344CB8AC3E}">
        <p14:creationId xmlns:p14="http://schemas.microsoft.com/office/powerpoint/2010/main" val="2276866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358366" y="631351"/>
            <a:ext cx="9551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</a:t>
            </a:r>
            <a:r>
              <a:rPr lang="es-ES" sz="4800" err="1"/>
              <a:t>Stateless</a:t>
            </a:r>
            <a:endParaRPr lang="es-ES" sz="4800"/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4057F58D-B248-3EEB-E409-0B77AF80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6" y="4538995"/>
            <a:ext cx="5127216" cy="154650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CA336C0-7674-DDDD-5273-D83B7FD8C9B5}"/>
              </a:ext>
            </a:extLst>
          </p:cNvPr>
          <p:cNvSpPr txBox="1"/>
          <p:nvPr/>
        </p:nvSpPr>
        <p:spPr>
          <a:xfrm>
            <a:off x="6576949" y="2309657"/>
            <a:ext cx="5183547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800" err="1">
                <a:solidFill>
                  <a:srgbClr val="000000"/>
                </a:solidFill>
                <a:latin typeface="Roboto Mono for Powerline"/>
                <a:ea typeface="Roboto Mono for Powerline" pitchFamily="2" charset="0"/>
              </a:rPr>
              <a:t>mapValue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Transforma valor de mensaje sin modificar la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key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.</a:t>
            </a:r>
          </a:p>
          <a:p>
            <a:endParaRPr lang="es-ES" sz="2800">
              <a:solidFill>
                <a:srgbClr val="000000"/>
              </a:solidFill>
              <a:latin typeface="+mj-lt"/>
            </a:endParaRPr>
          </a:p>
          <a:p>
            <a:endParaRPr lang="es-ES" sz="2800">
              <a:solidFill>
                <a:srgbClr val="000000"/>
              </a:solidFill>
              <a:latin typeface="+mj-lt"/>
            </a:endParaRPr>
          </a:p>
          <a:p>
            <a:endParaRPr lang="es-ES" sz="2800">
              <a:solidFill>
                <a:srgbClr val="000000"/>
              </a:solidFill>
              <a:latin typeface="Roboto Mono for Powerline" pitchFamily="2" charset="0"/>
              <a:ea typeface="Roboto Mono for Powerline" pitchFamily="2" charset="0"/>
            </a:endParaRPr>
          </a:p>
          <a:p>
            <a:r>
              <a:rPr lang="es-ES" sz="2800" err="1">
                <a:solidFill>
                  <a:srgbClr val="000000"/>
                </a:solidFill>
                <a:latin typeface="Roboto Mono for Powerline"/>
                <a:ea typeface="Roboto Mono for Powerline" pitchFamily="2" charset="0"/>
              </a:rPr>
              <a:t>map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Transforma valor y la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key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del mensaje. Provoca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reparticionado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.</a:t>
            </a:r>
            <a:endParaRPr lang="es-ES" sz="2800">
              <a:solidFill>
                <a:srgbClr val="000000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E526C51-DAF9-73D7-0EB4-FF81ECAD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96" y="2153533"/>
            <a:ext cx="5230004" cy="143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04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358366" y="631351"/>
            <a:ext cx="9551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</a:t>
            </a:r>
            <a:r>
              <a:rPr lang="es-ES" sz="4800" err="1"/>
              <a:t>Stateless</a:t>
            </a:r>
            <a:endParaRPr lang="es-ES" sz="48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A336C0-7674-DDDD-5273-D83B7FD8C9B5}"/>
              </a:ext>
            </a:extLst>
          </p:cNvPr>
          <p:cNvSpPr txBox="1"/>
          <p:nvPr/>
        </p:nvSpPr>
        <p:spPr>
          <a:xfrm>
            <a:off x="6358288" y="2349413"/>
            <a:ext cx="5585141" cy="23314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80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filter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Elimina mensajes que no cumplen con cierta condición de cara al siguiente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stream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endParaRPr lang="es-ES" sz="2800">
              <a:solidFill>
                <a:srgbClr val="000000"/>
              </a:solidFill>
              <a:latin typeface="+mj-lt"/>
            </a:endParaRPr>
          </a:p>
          <a:p>
            <a:endParaRPr lang="es-ES" sz="2800">
              <a:solidFill>
                <a:srgbClr val="000000"/>
              </a:solidFill>
              <a:latin typeface="Roboto Mono for Powerline" pitchFamily="2" charset="0"/>
            </a:endParaRPr>
          </a:p>
          <a:p>
            <a:endParaRPr lang="es-ES" sz="2800">
              <a:solidFill>
                <a:srgbClr val="000000"/>
              </a:solidFill>
              <a:latin typeface="Roboto Mono for Powerline"/>
              <a:ea typeface="Roboto Mono for Powerline" pitchFamily="2" charset="0"/>
            </a:endParaRPr>
          </a:p>
          <a:p>
            <a:r>
              <a:rPr lang="es-ES" sz="280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selectKey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 Asigna una nueva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key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a cada registro. Provoca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reparticionado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4" name="Imagen 3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69D7799-480C-1712-5E0A-2B64E6F6D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6" y="2349413"/>
            <a:ext cx="5230004" cy="131616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45ACB5F-9802-E609-1F46-33DE2DE1C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96" y="4557121"/>
            <a:ext cx="5230004" cy="119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38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358366" y="631351"/>
            <a:ext cx="9551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</a:t>
            </a:r>
            <a:r>
              <a:rPr lang="es-ES" sz="4800" err="1"/>
              <a:t>Stateless</a:t>
            </a:r>
            <a:endParaRPr lang="es-ES" sz="48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A336C0-7674-DDDD-5273-D83B7FD8C9B5}"/>
              </a:ext>
            </a:extLst>
          </p:cNvPr>
          <p:cNvSpPr txBox="1"/>
          <p:nvPr/>
        </p:nvSpPr>
        <p:spPr>
          <a:xfrm>
            <a:off x="6358288" y="2349413"/>
            <a:ext cx="5717755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80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flatMapValue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Transforma valor de mensaje sin modificar la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key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. Genera N </a:t>
            </a:r>
            <a:r>
              <a:rPr lang="en-US" sz="2800" err="1">
                <a:solidFill>
                  <a:srgbClr val="000000"/>
                </a:solidFill>
                <a:latin typeface="+mj-lt"/>
              </a:rPr>
              <a:t>mensajes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+mj-lt"/>
              </a:rPr>
              <a:t>por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+mj-lt"/>
              </a:rPr>
              <a:t>mensaje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+mj-lt"/>
              </a:rPr>
              <a:t>procesado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.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endParaRPr lang="es-ES" sz="2800">
              <a:solidFill>
                <a:srgbClr val="000000"/>
              </a:solidFill>
              <a:latin typeface="+mj-lt"/>
            </a:endParaRPr>
          </a:p>
          <a:p>
            <a:endParaRPr lang="es-ES" sz="2800">
              <a:solidFill>
                <a:srgbClr val="000000"/>
              </a:solidFill>
              <a:latin typeface="Roboto Mono for Powerline" pitchFamily="2" charset="0"/>
            </a:endParaRPr>
          </a:p>
          <a:p>
            <a:r>
              <a:rPr lang="es-ES" sz="280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flatMap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 Asigna una nueva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key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a cada registro. 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Genera N </a:t>
            </a:r>
            <a:r>
              <a:rPr lang="en-US" sz="2800" err="1">
                <a:solidFill>
                  <a:srgbClr val="000000"/>
                </a:solidFill>
                <a:latin typeface="+mj-lt"/>
              </a:rPr>
              <a:t>mensajes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+mj-lt"/>
              </a:rPr>
              <a:t>por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+mj-lt"/>
              </a:rPr>
              <a:t>mensaje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+mj-lt"/>
              </a:rPr>
              <a:t>procesado</a:t>
            </a:r>
            <a:r>
              <a:rPr lang="en-US" sz="2800">
                <a:solidFill>
                  <a:srgbClr val="000000"/>
                </a:solidFill>
                <a:latin typeface="+mj-lt"/>
              </a:rPr>
              <a:t>.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r>
              <a:rPr lang="es-ES" sz="2800">
                <a:solidFill>
                  <a:srgbClr val="000000"/>
                </a:solidFill>
                <a:latin typeface="+mj-lt"/>
              </a:rPr>
              <a:t>Provoca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reparticionado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6A7ED7-4A50-2FFF-02B3-E380E7C35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07" y="4550015"/>
            <a:ext cx="5589091" cy="19807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EA93114-8E4C-C849-D5F7-7E966B7EA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07" y="2132484"/>
            <a:ext cx="5589091" cy="198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358366" y="631351"/>
            <a:ext cx="9551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</a:t>
            </a:r>
            <a:r>
              <a:rPr lang="es-ES" sz="4800" err="1"/>
              <a:t>Stateless</a:t>
            </a:r>
            <a:endParaRPr lang="es-ES" sz="48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A336C0-7674-DDDD-5273-D83B7FD8C9B5}"/>
              </a:ext>
            </a:extLst>
          </p:cNvPr>
          <p:cNvSpPr txBox="1"/>
          <p:nvPr/>
        </p:nvSpPr>
        <p:spPr>
          <a:xfrm>
            <a:off x="1994079" y="1595501"/>
            <a:ext cx="10950032" cy="39472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forEach</a:t>
            </a:r>
            <a:r>
              <a:rPr lang="es-ES" sz="2400">
                <a:solidFill>
                  <a:srgbClr val="000000"/>
                </a:solidFill>
                <a:latin typeface="+mj-lt"/>
              </a:rPr>
              <a:t>: Operación terminal que realiza una acción por cada registro</a:t>
            </a:r>
          </a:p>
          <a:p>
            <a:endParaRPr lang="es-ES" sz="2400">
              <a:solidFill>
                <a:srgbClr val="000000"/>
              </a:solidFill>
              <a:latin typeface="+mj-lt"/>
            </a:endParaRPr>
          </a:p>
          <a:p>
            <a:r>
              <a:rPr lang="es-ES" sz="240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peek</a:t>
            </a:r>
            <a:r>
              <a:rPr lang="es-ES" sz="2400">
                <a:solidFill>
                  <a:srgbClr val="000000"/>
                </a:solidFill>
                <a:latin typeface="+mj-lt"/>
              </a:rPr>
              <a:t>:  Permite realizar operación por registro sin modificar el mensaje.</a:t>
            </a:r>
          </a:p>
          <a:p>
            <a:endParaRPr lang="es-ES" sz="2400">
              <a:solidFill>
                <a:srgbClr val="000000"/>
              </a:solidFill>
              <a:latin typeface="+mj-lt"/>
            </a:endParaRPr>
          </a:p>
          <a:p>
            <a:r>
              <a:rPr lang="es-ES" sz="240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repartition</a:t>
            </a:r>
            <a:r>
              <a:rPr lang="es-ES" sz="2400">
                <a:solidFill>
                  <a:srgbClr val="000000"/>
                </a:solidFill>
                <a:latin typeface="+mj-lt"/>
              </a:rPr>
              <a:t>: </a:t>
            </a:r>
            <a:r>
              <a:rPr lang="es-ES" sz="2400" err="1">
                <a:solidFill>
                  <a:srgbClr val="000000"/>
                </a:solidFill>
                <a:latin typeface="+mj-lt"/>
              </a:rPr>
              <a:t>Reparticiona</a:t>
            </a:r>
            <a:r>
              <a:rPr lang="es-ES" sz="2400">
                <a:solidFill>
                  <a:srgbClr val="000000"/>
                </a:solidFill>
                <a:latin typeface="+mj-lt"/>
              </a:rPr>
              <a:t> </a:t>
            </a:r>
            <a:r>
              <a:rPr lang="es-ES" sz="240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400">
                <a:solidFill>
                  <a:srgbClr val="000000"/>
                </a:solidFill>
                <a:latin typeface="+mj-lt"/>
              </a:rPr>
              <a:t>. Genera tópico de </a:t>
            </a:r>
            <a:r>
              <a:rPr lang="es-ES" sz="2400" err="1">
                <a:solidFill>
                  <a:srgbClr val="000000"/>
                </a:solidFill>
                <a:latin typeface="+mj-lt"/>
              </a:rPr>
              <a:t>reparticionado</a:t>
            </a:r>
            <a:r>
              <a:rPr lang="es-ES" sz="2400">
                <a:solidFill>
                  <a:srgbClr val="000000"/>
                </a:solidFill>
                <a:latin typeface="+mj-lt"/>
              </a:rPr>
              <a:t>.</a:t>
            </a:r>
          </a:p>
          <a:p>
            <a:endParaRPr lang="es-ES" sz="2400">
              <a:solidFill>
                <a:srgbClr val="000000"/>
              </a:solidFill>
              <a:latin typeface="+mj-lt"/>
            </a:endParaRPr>
          </a:p>
          <a:p>
            <a:r>
              <a:rPr lang="es-ES" sz="240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toStream</a:t>
            </a:r>
            <a:r>
              <a:rPr lang="es-ES" sz="2400">
                <a:solidFill>
                  <a:srgbClr val="000000"/>
                </a:solidFill>
                <a:latin typeface="+mj-lt"/>
              </a:rPr>
              <a:t>:  Genera un </a:t>
            </a:r>
            <a:r>
              <a:rPr lang="es-ES" sz="240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400">
                <a:solidFill>
                  <a:srgbClr val="000000"/>
                </a:solidFill>
                <a:latin typeface="+mj-lt"/>
              </a:rPr>
              <a:t> a partir de una tabla.</a:t>
            </a:r>
          </a:p>
          <a:p>
            <a:endParaRPr lang="es-ES" sz="2400">
              <a:solidFill>
                <a:srgbClr val="000000"/>
              </a:solidFill>
              <a:latin typeface="+mj-lt"/>
              <a:cs typeface="Calibri Light" panose="020F0302020204030204"/>
            </a:endParaRPr>
          </a:p>
          <a:p>
            <a:r>
              <a:rPr lang="es-ES" sz="2400" err="1">
                <a:solidFill>
                  <a:srgbClr val="000000"/>
                </a:solidFill>
                <a:latin typeface="Roboto Mono for Powerline"/>
              </a:rPr>
              <a:t>to</a:t>
            </a:r>
            <a:r>
              <a:rPr lang="es-ES" sz="2400">
                <a:solidFill>
                  <a:srgbClr val="000000"/>
                </a:solidFill>
                <a:latin typeface="+mj-lt"/>
                <a:cs typeface="Calibri Light" panose="020F0302020204030204"/>
              </a:rPr>
              <a:t>: Materializa los </a:t>
            </a:r>
            <a:r>
              <a:rPr lang="es-ES" sz="2400" err="1">
                <a:solidFill>
                  <a:srgbClr val="000000"/>
                </a:solidFill>
                <a:latin typeface="+mj-lt"/>
                <a:cs typeface="Calibri Light" panose="020F0302020204030204"/>
              </a:rPr>
              <a:t>records</a:t>
            </a:r>
            <a:r>
              <a:rPr lang="es-ES" sz="2400">
                <a:solidFill>
                  <a:srgbClr val="000000"/>
                </a:solidFill>
                <a:latin typeface="+mj-lt"/>
                <a:cs typeface="Calibri Light" panose="020F0302020204030204"/>
              </a:rPr>
              <a:t> de un </a:t>
            </a:r>
            <a:r>
              <a:rPr lang="es-ES" sz="2400" err="1">
                <a:solidFill>
                  <a:srgbClr val="000000"/>
                </a:solidFill>
                <a:latin typeface="+mj-lt"/>
                <a:cs typeface="Calibri Light" panose="020F0302020204030204"/>
              </a:rPr>
              <a:t>KStream</a:t>
            </a:r>
            <a:r>
              <a:rPr lang="es-ES" sz="2400">
                <a:solidFill>
                  <a:srgbClr val="000000"/>
                </a:solidFill>
                <a:latin typeface="+mj-lt"/>
                <a:cs typeface="Calibri Light" panose="020F0302020204030204"/>
              </a:rPr>
              <a:t> a otro tópico.</a:t>
            </a:r>
          </a:p>
          <a:p>
            <a:endParaRPr lang="es-ES" sz="2400">
              <a:solidFill>
                <a:srgbClr val="000000"/>
              </a:solidFill>
              <a:latin typeface="+mj-lt"/>
              <a:cs typeface="Calibri Light" panose="020F0302020204030204"/>
            </a:endParaRPr>
          </a:p>
          <a:p>
            <a:r>
              <a:rPr lang="es-ES" sz="2400" err="1">
                <a:solidFill>
                  <a:srgbClr val="000000"/>
                </a:solidFill>
                <a:latin typeface="Roboto Mono for Powerline"/>
              </a:rPr>
              <a:t>merge</a:t>
            </a:r>
            <a:r>
              <a:rPr lang="es-ES" sz="2400">
                <a:solidFill>
                  <a:srgbClr val="000000"/>
                </a:solidFill>
                <a:latin typeface="+mj-lt"/>
                <a:cs typeface="Calibri Light" panose="020F0302020204030204"/>
              </a:rPr>
              <a:t>: Combina 2 </a:t>
            </a:r>
            <a:r>
              <a:rPr lang="es-ES" sz="2400" err="1">
                <a:solidFill>
                  <a:srgbClr val="000000"/>
                </a:solidFill>
                <a:latin typeface="+mj-lt"/>
                <a:cs typeface="Calibri Light" panose="020F0302020204030204"/>
              </a:rPr>
              <a:t>streams</a:t>
            </a:r>
            <a:r>
              <a:rPr lang="es-ES" sz="2400">
                <a:solidFill>
                  <a:srgbClr val="000000"/>
                </a:solidFill>
                <a:latin typeface="+mj-lt"/>
                <a:cs typeface="Calibri Light" panose="020F0302020204030204"/>
              </a:rPr>
              <a:t> en uno solo.</a:t>
            </a:r>
          </a:p>
          <a:p>
            <a:endParaRPr lang="es-ES" sz="2400">
              <a:solidFill>
                <a:srgbClr val="000000"/>
              </a:solidFill>
              <a:latin typeface="+mj-lt"/>
              <a:cs typeface="Calibri Light" panose="020F0302020204030204"/>
            </a:endParaRPr>
          </a:p>
          <a:p>
            <a:r>
              <a:rPr lang="es-ES" sz="2400" err="1">
                <a:solidFill>
                  <a:srgbClr val="000000"/>
                </a:solidFill>
                <a:latin typeface="Roboto Mono for Powerline"/>
              </a:rPr>
              <a:t>branch</a:t>
            </a:r>
            <a:r>
              <a:rPr lang="es-ES" sz="2400">
                <a:solidFill>
                  <a:srgbClr val="000000"/>
                </a:solidFill>
                <a:latin typeface="Roboto Mono for Powerline"/>
              </a:rPr>
              <a:t>:</a:t>
            </a:r>
            <a:r>
              <a:rPr lang="es-ES" sz="2400">
                <a:solidFill>
                  <a:srgbClr val="000000"/>
                </a:solidFill>
                <a:latin typeface="+mj-lt"/>
                <a:cs typeface="Calibri Light" panose="020F0302020204030204"/>
              </a:rPr>
              <a:t> Separa un </a:t>
            </a:r>
            <a:r>
              <a:rPr lang="es-ES" sz="2400" err="1">
                <a:solidFill>
                  <a:srgbClr val="000000"/>
                </a:solidFill>
                <a:latin typeface="+mj-lt"/>
                <a:cs typeface="Calibri Light" panose="020F0302020204030204"/>
              </a:rPr>
              <a:t>stream</a:t>
            </a:r>
            <a:r>
              <a:rPr lang="es-ES" sz="2400">
                <a:solidFill>
                  <a:srgbClr val="000000"/>
                </a:solidFill>
                <a:latin typeface="+mj-lt"/>
                <a:cs typeface="Calibri Light" panose="020F0302020204030204"/>
              </a:rPr>
              <a:t> en varios</a:t>
            </a:r>
          </a:p>
          <a:p>
            <a:endParaRPr lang="es-ES" sz="2400">
              <a:solidFill>
                <a:srgbClr val="000000"/>
              </a:solidFill>
              <a:latin typeface="+mj-lt"/>
              <a:cs typeface="Calibri Light" panose="020F0302020204030204"/>
            </a:endParaRPr>
          </a:p>
        </p:txBody>
      </p:sp>
      <p:sp>
        <p:nvSpPr>
          <p:cNvPr id="3" name="Triángulo 4">
            <a:extLst>
              <a:ext uri="{FF2B5EF4-FFF2-40B4-BE49-F238E27FC236}">
                <a16:creationId xmlns:a16="http://schemas.microsoft.com/office/drawing/2014/main" id="{C5EB5982-DD6D-C648-5319-6797E896D912}"/>
              </a:ext>
            </a:extLst>
          </p:cNvPr>
          <p:cNvSpPr/>
          <p:nvPr/>
        </p:nvSpPr>
        <p:spPr>
          <a:xfrm rot="5400000">
            <a:off x="1109869" y="3299791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050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358366" y="631351"/>
            <a:ext cx="916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</a:t>
            </a:r>
            <a:r>
              <a:rPr lang="es-ES" sz="4800" err="1"/>
              <a:t>Stateful</a:t>
            </a:r>
            <a:endParaRPr lang="es-ES" sz="4800"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9E7D823E-05CE-761B-818E-F613EE410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19" y="2562322"/>
            <a:ext cx="5611481" cy="311834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7DFA86D-9073-FD27-B272-ADFBBCB04CED}"/>
              </a:ext>
            </a:extLst>
          </p:cNvPr>
          <p:cNvSpPr txBox="1"/>
          <p:nvPr/>
        </p:nvSpPr>
        <p:spPr>
          <a:xfrm>
            <a:off x="6256751" y="2562322"/>
            <a:ext cx="593524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rgbClr val="000000"/>
                </a:solidFill>
                <a:latin typeface="+mj-lt"/>
              </a:rPr>
              <a:t>Tenemos</a:t>
            </a:r>
            <a:r>
              <a:rPr lang="es-ES" sz="2800" b="1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3 categorías:</a:t>
            </a:r>
          </a:p>
          <a:p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Agregaciones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Uniones (</a:t>
            </a:r>
            <a:r>
              <a:rPr lang="es-ES" sz="2800" i="1" err="1">
                <a:solidFill>
                  <a:srgbClr val="000000"/>
                </a:solidFill>
                <a:latin typeface="+mj-lt"/>
              </a:rPr>
              <a:t>joins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Ventanas temporales (</a:t>
            </a:r>
            <a:r>
              <a:rPr lang="es-ES" sz="2800" i="1" err="1">
                <a:solidFill>
                  <a:srgbClr val="000000"/>
                </a:solidFill>
                <a:latin typeface="+mj-lt"/>
              </a:rPr>
              <a:t>windowing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0028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180011" y="606287"/>
            <a:ext cx="1101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Agregaciones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A336C0-7674-DDDD-5273-D83B7FD8C9B5}"/>
              </a:ext>
            </a:extLst>
          </p:cNvPr>
          <p:cNvSpPr txBox="1"/>
          <p:nvPr/>
        </p:nvSpPr>
        <p:spPr>
          <a:xfrm>
            <a:off x="6358288" y="2349413"/>
            <a:ext cx="593524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GroupBy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Operación intermedia. Agrupa registros por un valor extraído de la clave o el valor. Provoca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reparticionado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.</a:t>
            </a:r>
          </a:p>
          <a:p>
            <a:endParaRPr lang="es-ES" sz="2800">
              <a:solidFill>
                <a:srgbClr val="000000"/>
              </a:solidFill>
              <a:latin typeface="+mj-lt"/>
            </a:endParaRPr>
          </a:p>
          <a:p>
            <a:endParaRPr lang="es-ES" sz="2800">
              <a:solidFill>
                <a:srgbClr val="000000"/>
              </a:solidFill>
              <a:latin typeface="+mj-lt"/>
            </a:endParaRPr>
          </a:p>
          <a:p>
            <a:r>
              <a:rPr lang="es-ES" sz="280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GroupByKey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: Operación intermedia. Agrupa registros por clave.</a:t>
            </a:r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AEA7C2AB-7A5C-2846-F983-BD3933979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6" y="2175593"/>
            <a:ext cx="5571985" cy="1444588"/>
          </a:xfrm>
          <a:prstGeom prst="rect">
            <a:avLst/>
          </a:prstGeom>
        </p:spPr>
      </p:pic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AE1B0AF-CC63-F348-A3A1-414286666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49" y="4622847"/>
            <a:ext cx="5571985" cy="12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77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180011" y="606287"/>
            <a:ext cx="1101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Agregaciones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A336C0-7674-DDDD-5273-D83B7FD8C9B5}"/>
              </a:ext>
            </a:extLst>
          </p:cNvPr>
          <p:cNvSpPr txBox="1"/>
          <p:nvPr/>
        </p:nvSpPr>
        <p:spPr>
          <a:xfrm>
            <a:off x="6100856" y="2349413"/>
            <a:ext cx="607941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aggregate</a:t>
            </a:r>
            <a:r>
              <a:rPr lang="es-ES" sz="2800" dirty="0">
                <a:solidFill>
                  <a:srgbClr val="000000"/>
                </a:solidFill>
                <a:latin typeface="+mj-lt"/>
              </a:rPr>
              <a:t>: Permite calcular agregaciones de grupos de mensajes. Se dispara cada vez que entra o sale un mensaje de la agrupación.</a:t>
            </a:r>
          </a:p>
          <a:p>
            <a:endParaRPr lang="es-ES" sz="2800" dirty="0">
              <a:solidFill>
                <a:srgbClr val="000000"/>
              </a:solidFill>
              <a:latin typeface="+mj-lt"/>
            </a:endParaRPr>
          </a:p>
          <a:p>
            <a:endParaRPr lang="es-ES" sz="2800" dirty="0">
              <a:solidFill>
                <a:srgbClr val="000000"/>
              </a:solidFill>
              <a:latin typeface="+mj-lt"/>
            </a:endParaRPr>
          </a:p>
          <a:p>
            <a:endParaRPr lang="es-ES" sz="2800" dirty="0">
              <a:solidFill>
                <a:srgbClr val="000000"/>
              </a:solidFill>
              <a:latin typeface="Roboto Mono for Powerline" pitchFamily="2" charset="0"/>
              <a:ea typeface="Roboto Mono for Powerline" pitchFamily="2" charset="0"/>
            </a:endParaRPr>
          </a:p>
          <a:p>
            <a:r>
              <a:rPr lang="es-ES" sz="2800" dirty="0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reduce</a:t>
            </a:r>
            <a:r>
              <a:rPr lang="es-ES" sz="2800" dirty="0">
                <a:solidFill>
                  <a:srgbClr val="000000"/>
                </a:solidFill>
                <a:latin typeface="+mj-lt"/>
              </a:rPr>
              <a:t>: Reduce registros agrupados a un solo valor.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71373F-6323-96A1-6C65-7D38FE82F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8" y="4644270"/>
            <a:ext cx="5260676" cy="172903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7E38BF-D03D-9FCC-C190-12B82498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78" y="2291293"/>
            <a:ext cx="5346941" cy="17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A336C0-7674-DDDD-5273-D83B7FD8C9B5}"/>
              </a:ext>
            </a:extLst>
          </p:cNvPr>
          <p:cNvSpPr txBox="1"/>
          <p:nvPr/>
        </p:nvSpPr>
        <p:spPr>
          <a:xfrm>
            <a:off x="6358288" y="2349413"/>
            <a:ext cx="59352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count</a:t>
            </a:r>
            <a:r>
              <a:rPr lang="es-ES" sz="2800" dirty="0">
                <a:solidFill>
                  <a:srgbClr val="000000"/>
                </a:solidFill>
                <a:latin typeface="+mj-lt"/>
              </a:rPr>
              <a:t>: Devuelve conteo de mensajes dentro de una agrupación.</a:t>
            </a:r>
          </a:p>
          <a:p>
            <a:endParaRPr lang="es-ES" sz="2800" dirty="0">
              <a:solidFill>
                <a:srgbClr val="000000"/>
              </a:solidFill>
              <a:latin typeface="+mj-lt"/>
            </a:endParaRPr>
          </a:p>
          <a:p>
            <a:r>
              <a:rPr lang="es-ES" sz="2800" dirty="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cogroup</a:t>
            </a:r>
            <a:r>
              <a:rPr lang="es-ES" sz="2800" dirty="0">
                <a:solidFill>
                  <a:srgbClr val="000000"/>
                </a:solidFill>
                <a:latin typeface="+mj-lt"/>
              </a:rPr>
              <a:t>: Junta 2 </a:t>
            </a:r>
            <a:r>
              <a:rPr lang="es-ES" sz="2800" dirty="0" err="1">
                <a:solidFill>
                  <a:srgbClr val="000000"/>
                </a:solidFill>
                <a:latin typeface="+mj-lt"/>
              </a:rPr>
              <a:t>streams</a:t>
            </a:r>
            <a:r>
              <a:rPr lang="es-ES" sz="2800" dirty="0">
                <a:solidFill>
                  <a:srgbClr val="000000"/>
                </a:solidFill>
                <a:latin typeface="+mj-lt"/>
              </a:rPr>
              <a:t> agrupados y permite continuar con operaciones de agregación sobre ambos.</a:t>
            </a:r>
          </a:p>
          <a:p>
            <a:endParaRPr lang="es-ES" sz="2800" dirty="0">
              <a:solidFill>
                <a:srgbClr val="000000"/>
              </a:solidFill>
              <a:latin typeface="+mj-lt"/>
            </a:endParaRPr>
          </a:p>
          <a:p>
            <a:r>
              <a:rPr lang="es-ES" sz="2800" dirty="0" err="1">
                <a:solidFill>
                  <a:srgbClr val="000000"/>
                </a:solidFill>
                <a:latin typeface="Roboto Mono for Powerline" pitchFamily="2" charset="0"/>
                <a:ea typeface="Roboto Mono for Powerline" pitchFamily="2" charset="0"/>
              </a:rPr>
              <a:t>toTable</a:t>
            </a:r>
            <a:r>
              <a:rPr lang="es-ES" sz="2800" dirty="0">
                <a:solidFill>
                  <a:srgbClr val="000000"/>
                </a:solidFill>
                <a:latin typeface="+mj-lt"/>
              </a:rPr>
              <a:t>: Compacta </a:t>
            </a:r>
            <a:r>
              <a:rPr lang="es-ES" sz="2800" dirty="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 dirty="0">
                <a:solidFill>
                  <a:srgbClr val="000000"/>
                </a:solidFill>
                <a:latin typeface="+mj-lt"/>
              </a:rPr>
              <a:t> a tabla.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68C4F6-FF45-BB10-331D-0F4233E6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98" y="2177814"/>
            <a:ext cx="5726502" cy="18821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76C73DD-D7D3-5C87-DE93-C14BD4AD8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98" y="4768029"/>
            <a:ext cx="5726502" cy="1131584"/>
          </a:xfrm>
          <a:prstGeom prst="rect">
            <a:avLst/>
          </a:prstGeom>
        </p:spPr>
      </p:pic>
      <p:sp>
        <p:nvSpPr>
          <p:cNvPr id="6" name="CuadroTexto 7">
            <a:extLst>
              <a:ext uri="{FF2B5EF4-FFF2-40B4-BE49-F238E27FC236}">
                <a16:creationId xmlns:a16="http://schemas.microsoft.com/office/drawing/2014/main" id="{33F20B94-9CD3-6654-1488-9E1D4DAA509A}"/>
              </a:ext>
            </a:extLst>
          </p:cNvPr>
          <p:cNvSpPr txBox="1"/>
          <p:nvPr/>
        </p:nvSpPr>
        <p:spPr>
          <a:xfrm>
            <a:off x="1180011" y="606287"/>
            <a:ext cx="11011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Agregaciones</a:t>
            </a:r>
          </a:p>
        </p:txBody>
      </p:sp>
    </p:spTree>
    <p:extLst>
      <p:ext uri="{BB962C8B-B14F-4D97-AF65-F5344CB8AC3E}">
        <p14:creationId xmlns:p14="http://schemas.microsoft.com/office/powerpoint/2010/main" val="119207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180011" y="606287"/>
            <a:ext cx="8411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</a:t>
            </a:r>
            <a:r>
              <a:rPr lang="es-ES" sz="4800" err="1"/>
              <a:t>Joins</a:t>
            </a:r>
            <a:endParaRPr lang="es-ES" sz="48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FC7061-B465-0AF5-A989-3A721F60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6" y="1977657"/>
            <a:ext cx="10228724" cy="44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57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180011" y="606287"/>
            <a:ext cx="8411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</a:t>
            </a:r>
            <a:r>
              <a:rPr lang="es-ES" sz="4800" err="1"/>
              <a:t>Joins</a:t>
            </a:r>
            <a:endParaRPr lang="es-ES" sz="48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B12DF5-7D41-C048-D37A-9A25B2563BB9}"/>
              </a:ext>
            </a:extLst>
          </p:cNvPr>
          <p:cNvSpPr txBox="1"/>
          <p:nvPr/>
        </p:nvSpPr>
        <p:spPr>
          <a:xfrm>
            <a:off x="5943588" y="1864536"/>
            <a:ext cx="60722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rgbClr val="000000"/>
                </a:solidFill>
                <a:latin typeface="+mj-lt"/>
              </a:rPr>
              <a:t>Consideraciones en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joins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de datos:</a:t>
            </a:r>
          </a:p>
          <a:p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Los tópicos de entrada deben estar </a:t>
            </a:r>
            <a:r>
              <a:rPr lang="es-ES" sz="2800" b="1" err="1">
                <a:solidFill>
                  <a:srgbClr val="000000"/>
                </a:solidFill>
                <a:latin typeface="+mj-lt"/>
              </a:rPr>
              <a:t>co</a:t>
            </a:r>
            <a:r>
              <a:rPr lang="es-ES" sz="2800" b="1">
                <a:solidFill>
                  <a:srgbClr val="000000"/>
                </a:solidFill>
                <a:latin typeface="+mj-lt"/>
              </a:rPr>
              <a:t>-particionados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Las aplicaciones publicando en los tópicos deben tener </a:t>
            </a:r>
          </a:p>
          <a:p>
            <a:r>
              <a:rPr lang="es-ES" sz="2800" b="1">
                <a:solidFill>
                  <a:srgbClr val="000000"/>
                </a:solidFill>
                <a:latin typeface="+mj-lt"/>
              </a:rPr>
              <a:t>      misma estrategia de particionado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Las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keys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deben tener </a:t>
            </a:r>
            <a:r>
              <a:rPr lang="es-ES" sz="2800" b="1">
                <a:solidFill>
                  <a:srgbClr val="000000"/>
                </a:solidFill>
                <a:latin typeface="+mj-lt"/>
              </a:rPr>
              <a:t>mismo formato y concepto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858141-28EF-39AF-F8A8-D8703BA23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57" y="3104879"/>
            <a:ext cx="5384883" cy="231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7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2668715" y="735496"/>
            <a:ext cx="7257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básicos Kafka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650428" y="2305615"/>
            <a:ext cx="655080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Broker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Particiones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Productores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Consumidores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Grupo de consumición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Segmentos</a:t>
            </a:r>
          </a:p>
        </p:txBody>
      </p:sp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E2EFA04-1961-263F-42BB-10B8CEF6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7" y="2098172"/>
            <a:ext cx="6036431" cy="44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180011" y="606287"/>
            <a:ext cx="841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</a:t>
            </a:r>
            <a:r>
              <a:rPr lang="es-ES" sz="4800" err="1"/>
              <a:t>Joins</a:t>
            </a:r>
            <a:endParaRPr lang="es-ES" sz="48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9BBDBF-166F-B292-D0BD-0A4EE75BA380}"/>
              </a:ext>
            </a:extLst>
          </p:cNvPr>
          <p:cNvSpPr txBox="1"/>
          <p:nvPr/>
        </p:nvSpPr>
        <p:spPr>
          <a:xfrm>
            <a:off x="6096000" y="1695702"/>
            <a:ext cx="593524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err="1">
                <a:solidFill>
                  <a:srgbClr val="000000"/>
                </a:solidFill>
                <a:latin typeface="+mj-lt"/>
              </a:rPr>
              <a:t>Left</a:t>
            </a:r>
            <a:r>
              <a:rPr lang="es-ES" sz="3600" b="1">
                <a:solidFill>
                  <a:srgbClr val="000000"/>
                </a:solidFill>
                <a:latin typeface="+mj-lt"/>
              </a:rPr>
              <a:t> </a:t>
            </a:r>
            <a:r>
              <a:rPr lang="es-ES" sz="3600" b="1" err="1">
                <a:solidFill>
                  <a:srgbClr val="000000"/>
                </a:solidFill>
                <a:latin typeface="+mj-lt"/>
              </a:rPr>
              <a:t>join</a:t>
            </a:r>
            <a:endParaRPr lang="es-ES" sz="3600" b="1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Disponible en: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Stream-Stream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Table-Table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-Table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Stream-GlobalTable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lvl="1"/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Produce output cuando hay entrada por la izquierda independientemente hay dato disponible en derecha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9AE77A-2D17-8D9E-A3C5-18398F565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41" y="2267820"/>
            <a:ext cx="5107676" cy="40467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4B80F6B-34A0-FEA2-1FFF-8655A4E37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31" y="2267820"/>
            <a:ext cx="5184236" cy="40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8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180011" y="606287"/>
            <a:ext cx="8411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</a:t>
            </a:r>
            <a:r>
              <a:rPr lang="es-ES" sz="4800" err="1"/>
              <a:t>Joins</a:t>
            </a:r>
            <a:endParaRPr lang="es-ES" sz="48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9BBDBF-166F-B292-D0BD-0A4EE75BA380}"/>
              </a:ext>
            </a:extLst>
          </p:cNvPr>
          <p:cNvSpPr txBox="1"/>
          <p:nvPr/>
        </p:nvSpPr>
        <p:spPr>
          <a:xfrm>
            <a:off x="6096000" y="1715004"/>
            <a:ext cx="59352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err="1">
                <a:solidFill>
                  <a:srgbClr val="000000"/>
                </a:solidFill>
                <a:latin typeface="+mj-lt"/>
              </a:rPr>
              <a:t>Inner</a:t>
            </a:r>
            <a:r>
              <a:rPr lang="es-ES" sz="3600" b="1">
                <a:solidFill>
                  <a:srgbClr val="000000"/>
                </a:solidFill>
                <a:latin typeface="+mj-lt"/>
              </a:rPr>
              <a:t> </a:t>
            </a:r>
            <a:r>
              <a:rPr lang="es-ES" sz="3600" b="1" err="1">
                <a:solidFill>
                  <a:srgbClr val="000000"/>
                </a:solidFill>
                <a:latin typeface="+mj-lt"/>
              </a:rPr>
              <a:t>join</a:t>
            </a:r>
            <a:endParaRPr lang="es-ES" sz="3600" b="1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Disponible en: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Stream-Stream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Table-Table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Stream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-Table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Stream-GlobalTable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lvl="1"/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Produce output cuando hay match en ambas entradas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81924D-C784-0EC3-6350-248F7E2D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41" y="2267820"/>
            <a:ext cx="5107676" cy="40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31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180011" y="606287"/>
            <a:ext cx="8411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</a:t>
            </a:r>
            <a:r>
              <a:rPr lang="es-ES" sz="4800" err="1"/>
              <a:t>Joins</a:t>
            </a:r>
            <a:endParaRPr lang="es-ES" sz="48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9BBDBF-166F-B292-D0BD-0A4EE75BA380}"/>
              </a:ext>
            </a:extLst>
          </p:cNvPr>
          <p:cNvSpPr txBox="1"/>
          <p:nvPr/>
        </p:nvSpPr>
        <p:spPr>
          <a:xfrm>
            <a:off x="6096000" y="2267820"/>
            <a:ext cx="58449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err="1">
                <a:solidFill>
                  <a:srgbClr val="000000"/>
                </a:solidFill>
                <a:latin typeface="+mj-lt"/>
              </a:rPr>
              <a:t>Outer</a:t>
            </a:r>
            <a:r>
              <a:rPr lang="es-ES" sz="3600" b="1">
                <a:solidFill>
                  <a:srgbClr val="000000"/>
                </a:solidFill>
                <a:latin typeface="+mj-lt"/>
              </a:rPr>
              <a:t> </a:t>
            </a:r>
            <a:r>
              <a:rPr lang="es-ES" sz="3600" b="1" err="1">
                <a:solidFill>
                  <a:srgbClr val="000000"/>
                </a:solidFill>
                <a:latin typeface="+mj-lt"/>
              </a:rPr>
              <a:t>join</a:t>
            </a:r>
            <a:endParaRPr lang="es-ES" sz="3600" b="1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Disponible en: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err="1">
                <a:solidFill>
                  <a:srgbClr val="000000"/>
                </a:solidFill>
                <a:latin typeface="+mj-lt"/>
              </a:rPr>
              <a:t>Stream-Stream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Table-Table</a:t>
            </a:r>
          </a:p>
          <a:p>
            <a:pPr lvl="1"/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Produce output cuando hay entrada por una de las dos entradas.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81924D-C784-0EC3-6350-248F7E2D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41" y="2267820"/>
            <a:ext cx="5107676" cy="40467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1F40C4-1A3E-921F-666E-78FEFBC12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3" y="2267820"/>
            <a:ext cx="5153391" cy="40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30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180011" y="606287"/>
            <a:ext cx="8411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Operaciones </a:t>
            </a:r>
            <a:r>
              <a:rPr lang="es-ES" sz="4800" err="1"/>
              <a:t>Kstreams</a:t>
            </a:r>
            <a:r>
              <a:rPr lang="es-ES" sz="4800"/>
              <a:t> - </a:t>
            </a:r>
            <a:r>
              <a:rPr lang="es-ES" sz="4800" err="1"/>
              <a:t>Joins</a:t>
            </a:r>
            <a:endParaRPr lang="es-ES" sz="48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9BBDBF-166F-B292-D0BD-0A4EE75BA380}"/>
              </a:ext>
            </a:extLst>
          </p:cNvPr>
          <p:cNvSpPr txBox="1"/>
          <p:nvPr/>
        </p:nvSpPr>
        <p:spPr>
          <a:xfrm>
            <a:off x="5199430" y="2229940"/>
            <a:ext cx="613927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err="1">
                <a:solidFill>
                  <a:srgbClr val="000000"/>
                </a:solidFill>
                <a:latin typeface="+mj-lt"/>
              </a:rPr>
              <a:t>Foreign</a:t>
            </a:r>
            <a:r>
              <a:rPr lang="es-ES" sz="3600" b="1">
                <a:solidFill>
                  <a:srgbClr val="000000"/>
                </a:solidFill>
                <a:latin typeface="+mj-lt"/>
              </a:rPr>
              <a:t> </a:t>
            </a:r>
            <a:r>
              <a:rPr lang="es-ES" sz="3600" b="1" err="1">
                <a:solidFill>
                  <a:srgbClr val="000000"/>
                </a:solidFill>
                <a:latin typeface="+mj-lt"/>
              </a:rPr>
              <a:t>key</a:t>
            </a:r>
            <a:r>
              <a:rPr lang="es-ES" sz="3600" b="1">
                <a:solidFill>
                  <a:srgbClr val="000000"/>
                </a:solidFill>
                <a:latin typeface="+mj-lt"/>
              </a:rPr>
              <a:t> </a:t>
            </a:r>
            <a:r>
              <a:rPr lang="es-ES" sz="3600" b="1" err="1">
                <a:solidFill>
                  <a:srgbClr val="000000"/>
                </a:solidFill>
                <a:latin typeface="+mj-lt"/>
              </a:rPr>
              <a:t>join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Los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Foreign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key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joins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no requieren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coparticionado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ni misma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key</a:t>
            </a:r>
            <a:endParaRPr lang="es-ES" sz="280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Soporta </a:t>
            </a:r>
            <a:r>
              <a:rPr lang="es-ES" sz="2800" b="1" err="1">
                <a:solidFill>
                  <a:srgbClr val="000000"/>
                </a:solidFill>
                <a:latin typeface="+mj-lt"/>
              </a:rPr>
              <a:t>Inner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y </a:t>
            </a:r>
            <a:r>
              <a:rPr lang="es-ES" sz="2800" b="1" err="1">
                <a:solidFill>
                  <a:srgbClr val="000000"/>
                </a:solidFill>
                <a:latin typeface="+mj-lt"/>
              </a:rPr>
              <a:t>Left</a:t>
            </a:r>
            <a:r>
              <a:rPr lang="es-ES" sz="2800" b="1">
                <a:solidFill>
                  <a:srgbClr val="000000"/>
                </a:solidFill>
                <a:latin typeface="+mj-lt"/>
              </a:rPr>
              <a:t> </a:t>
            </a:r>
            <a:r>
              <a:rPr lang="es-ES" sz="2800" b="1" err="1">
                <a:solidFill>
                  <a:srgbClr val="000000"/>
                </a:solidFill>
                <a:latin typeface="+mj-lt"/>
              </a:rPr>
              <a:t>join</a:t>
            </a:r>
            <a:endParaRPr lang="es-ES" sz="2800" b="1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Cuando hace </a:t>
            </a:r>
            <a:r>
              <a:rPr lang="es-ES" sz="2800" err="1">
                <a:solidFill>
                  <a:srgbClr val="000000"/>
                </a:solidFill>
                <a:latin typeface="+mj-lt"/>
              </a:rPr>
              <a:t>join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 puede generar N eventos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Disponible en </a:t>
            </a:r>
            <a:r>
              <a:rPr lang="es-ES" sz="2800" b="1" err="1">
                <a:solidFill>
                  <a:srgbClr val="000000"/>
                </a:solidFill>
                <a:latin typeface="+mj-lt"/>
              </a:rPr>
              <a:t>joins</a:t>
            </a:r>
            <a:r>
              <a:rPr lang="es-ES" sz="2800" b="1">
                <a:solidFill>
                  <a:srgbClr val="000000"/>
                </a:solidFill>
                <a:latin typeface="+mj-lt"/>
              </a:rPr>
              <a:t> Tabla-Tabla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2E5F5D-6273-3A86-28E9-CA772928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67" y="1778775"/>
            <a:ext cx="3058012" cy="23870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0BBBD8-1575-AAF2-1733-9D27235B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11" y="4225488"/>
            <a:ext cx="3135725" cy="24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69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890393" y="606287"/>
            <a:ext cx="841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Ejemplo DSL y Topología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BA1CD7-6628-D179-EA05-3B5DD59B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57" y="1833877"/>
            <a:ext cx="9904923" cy="47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49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890393" y="606287"/>
            <a:ext cx="841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Ejemplo DSL y Topología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C20E32BA-9639-7FB4-4BB8-ED91DC89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54" y="1802580"/>
            <a:ext cx="9706089" cy="494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15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ángulo 6">
            <a:extLst>
              <a:ext uri="{FF2B5EF4-FFF2-40B4-BE49-F238E27FC236}">
                <a16:creationId xmlns:a16="http://schemas.microsoft.com/office/drawing/2014/main" id="{9FCDA1DD-ABF5-3553-CC09-1402C8AC805F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E81579-AAAB-3D8A-DF11-3DE1E70B0D7B}"/>
              </a:ext>
            </a:extLst>
          </p:cNvPr>
          <p:cNvSpPr txBox="1"/>
          <p:nvPr/>
        </p:nvSpPr>
        <p:spPr>
          <a:xfrm>
            <a:off x="1180011" y="606287"/>
            <a:ext cx="919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err="1"/>
              <a:t>Kstreams</a:t>
            </a:r>
            <a:r>
              <a:rPr lang="es-ES" sz="4800"/>
              <a:t> en escenarios reales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694C048-75F8-9026-3E6B-6E1FD8225C4B}"/>
              </a:ext>
            </a:extLst>
          </p:cNvPr>
          <p:cNvSpPr txBox="1"/>
          <p:nvPr/>
        </p:nvSpPr>
        <p:spPr>
          <a:xfrm>
            <a:off x="1180011" y="1813173"/>
            <a:ext cx="102634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>
                <a:solidFill>
                  <a:srgbClr val="000000"/>
                </a:solidFill>
                <a:latin typeface="+mj-lt"/>
              </a:rPr>
              <a:t>Kafka está extendido en múltiples casos de uso: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Logística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RRHH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Control de stock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Productos y surtido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800" b="1">
              <a:solidFill>
                <a:srgbClr val="000000"/>
              </a:solidFill>
              <a:latin typeface="+mj-lt"/>
            </a:endParaRPr>
          </a:p>
          <a:p>
            <a:r>
              <a:rPr lang="es-ES" sz="2800" b="1">
                <a:solidFill>
                  <a:srgbClr val="000000"/>
                </a:solidFill>
                <a:latin typeface="+mj-lt"/>
              </a:rPr>
              <a:t>En nuestros nuestros primeros desarrollos con Kafka </a:t>
            </a:r>
            <a:r>
              <a:rPr lang="es-ES" sz="2800" b="1" err="1">
                <a:solidFill>
                  <a:srgbClr val="000000"/>
                </a:solidFill>
                <a:latin typeface="+mj-lt"/>
              </a:rPr>
              <a:t>Streams</a:t>
            </a:r>
            <a:r>
              <a:rPr lang="es-ES" sz="2800" b="1">
                <a:solidFill>
                  <a:srgbClr val="000000"/>
                </a:solidFill>
                <a:latin typeface="+mj-lt"/>
              </a:rPr>
              <a:t> nos hemos centrado en: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Transformación y enriquecimiento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Generación de métricas en tiempo real</a:t>
            </a:r>
          </a:p>
        </p:txBody>
      </p:sp>
    </p:spTree>
    <p:extLst>
      <p:ext uri="{BB962C8B-B14F-4D97-AF65-F5344CB8AC3E}">
        <p14:creationId xmlns:p14="http://schemas.microsoft.com/office/powerpoint/2010/main" val="3596135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890393" y="606287"/>
            <a:ext cx="841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Ejemplo performance</a:t>
            </a:r>
          </a:p>
        </p:txBody>
      </p:sp>
      <p:pic>
        <p:nvPicPr>
          <p:cNvPr id="10" name="Picture 9" descr="A graph of a city&#10;&#10;Description automatically generated with medium confidence">
            <a:extLst>
              <a:ext uri="{FF2B5EF4-FFF2-40B4-BE49-F238E27FC236}">
                <a16:creationId xmlns:a16="http://schemas.microsoft.com/office/drawing/2014/main" id="{10D24A44-5F88-D697-F443-107C0DE5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63" y="2066958"/>
            <a:ext cx="10538671" cy="4404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C63F0A-561D-E98F-9366-A05B0B60855A}"/>
              </a:ext>
            </a:extLst>
          </p:cNvPr>
          <p:cNvSpPr txBox="1"/>
          <p:nvPr/>
        </p:nvSpPr>
        <p:spPr>
          <a:xfrm>
            <a:off x="865996" y="1648548"/>
            <a:ext cx="33714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err="1"/>
              <a:t>Mensajes</a:t>
            </a:r>
            <a:r>
              <a:rPr lang="en-US"/>
              <a:t> 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fk</a:t>
            </a:r>
            <a:r>
              <a:rPr lang="en-US"/>
              <a:t> join uno a uno</a:t>
            </a:r>
          </a:p>
        </p:txBody>
      </p:sp>
      <p:pic>
        <p:nvPicPr>
          <p:cNvPr id="3" name="Picture 2" descr="A black background with text&#10;&#10;Description automatically generated">
            <a:extLst>
              <a:ext uri="{FF2B5EF4-FFF2-40B4-BE49-F238E27FC236}">
                <a16:creationId xmlns:a16="http://schemas.microsoft.com/office/drawing/2014/main" id="{A9ECE5EB-C3C4-A7B0-B286-0B1A5A2C2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431" y="2158379"/>
            <a:ext cx="1791731" cy="7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85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890393" y="395226"/>
            <a:ext cx="841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Ejemplo performance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153556-C576-2192-D11D-BCDB559D1946}"/>
              </a:ext>
            </a:extLst>
          </p:cNvPr>
          <p:cNvGrpSpPr/>
          <p:nvPr/>
        </p:nvGrpSpPr>
        <p:grpSpPr>
          <a:xfrm>
            <a:off x="1444384" y="1437284"/>
            <a:ext cx="8990534" cy="5025490"/>
            <a:chOff x="924288" y="1437284"/>
            <a:chExt cx="10343423" cy="5621412"/>
          </a:xfrm>
        </p:grpSpPr>
        <p:pic>
          <p:nvPicPr>
            <p:cNvPr id="3" name="Picture 2" descr="A graph with a line&#10;&#10;Description automatically generated">
              <a:extLst>
                <a:ext uri="{FF2B5EF4-FFF2-40B4-BE49-F238E27FC236}">
                  <a16:creationId xmlns:a16="http://schemas.microsoft.com/office/drawing/2014/main" id="{E6E53313-1B05-8C48-4A6B-BF28A8A48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288" y="1437284"/>
              <a:ext cx="10343423" cy="2506059"/>
            </a:xfrm>
            <a:prstGeom prst="rect">
              <a:avLst/>
            </a:prstGeom>
          </p:spPr>
        </p:pic>
        <p:pic>
          <p:nvPicPr>
            <p:cNvPr id="7" name="Picture 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63FE764B-3282-FF1D-5F6E-57592FC17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289" y="3943343"/>
              <a:ext cx="10343422" cy="311535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7CF681-5E8E-6ADE-B118-C7D36BE75D7C}"/>
              </a:ext>
            </a:extLst>
          </p:cNvPr>
          <p:cNvSpPr txBox="1"/>
          <p:nvPr/>
        </p:nvSpPr>
        <p:spPr>
          <a:xfrm>
            <a:off x="1320011" y="1225428"/>
            <a:ext cx="495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Mensajes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minuto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fk</a:t>
            </a:r>
            <a:r>
              <a:rPr lang="en-US"/>
              <a:t> join uno a </a:t>
            </a:r>
            <a:r>
              <a:rPr lang="en-US" err="1"/>
              <a:t>muchos</a:t>
            </a:r>
            <a:endParaRPr lang="en-US"/>
          </a:p>
        </p:txBody>
      </p:sp>
      <p:pic>
        <p:nvPicPr>
          <p:cNvPr id="4" name="Picture 3" descr="A black background with text&#10;&#10;Description automatically generated">
            <a:extLst>
              <a:ext uri="{FF2B5EF4-FFF2-40B4-BE49-F238E27FC236}">
                <a16:creationId xmlns:a16="http://schemas.microsoft.com/office/drawing/2014/main" id="{43825AFC-1BF1-A2DD-225F-9051CEC09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541" y="3950109"/>
            <a:ext cx="1822623" cy="7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50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890393" y="606287"/>
            <a:ext cx="841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Ejemplo performance</a:t>
            </a:r>
          </a:p>
        </p:txBody>
      </p:sp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EF51E2D-D544-BC62-D662-ADD9D545E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4"/>
          <a:stretch/>
        </p:blipFill>
        <p:spPr>
          <a:xfrm>
            <a:off x="824303" y="1878699"/>
            <a:ext cx="10543391" cy="4212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D52D8A-82B6-F4C7-BEF3-04150C992526}"/>
              </a:ext>
            </a:extLst>
          </p:cNvPr>
          <p:cNvSpPr txBox="1"/>
          <p:nvPr/>
        </p:nvSpPr>
        <p:spPr>
          <a:xfrm>
            <a:off x="1018396" y="150589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Latencia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2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366387" y="735496"/>
            <a:ext cx="737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Kafka - </a:t>
            </a:r>
            <a:r>
              <a:rPr lang="es-ES" sz="4800" err="1"/>
              <a:t>Broker</a:t>
            </a:r>
            <a:endParaRPr lang="es-ES" sz="48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310058" y="2295105"/>
            <a:ext cx="54625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Servidor encargado de almacenar ciertas particiones de tópicos.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Un clúster de Kafka se compone de </a:t>
            </a:r>
            <a:r>
              <a:rPr lang="es-ES" sz="2800" dirty="0" err="1">
                <a:solidFill>
                  <a:srgbClr val="000000"/>
                </a:solidFill>
                <a:latin typeface="+mj-lt"/>
              </a:rPr>
              <a:t>brókers</a:t>
            </a:r>
            <a:r>
              <a:rPr lang="es-ES" sz="2800" dirty="0">
                <a:solidFill>
                  <a:srgbClr val="000000"/>
                </a:solidFill>
                <a:latin typeface="+mj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E2EFA04-1961-263F-42BB-10B8CEF6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7" y="2098172"/>
            <a:ext cx="6036431" cy="44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80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84687B-789E-453B-921F-7804CCA6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495A546-1866-442A-8EF9-B683FCB3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FC9B1F-EB6E-40D2-8261-0142E732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8DB0E74-FB47-4298-AF40-FAC8939F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8813488-5B66-4FB7-A177-9B9B4658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35E4BF3-25DA-41E9-B880-A0DC6C1E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13C1F92-ED6B-4F19-9415-BFB5B5B5A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E40EF46-D7B9-447E-ACB4-D78972199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23CAE24-12FF-43D7-A6C0-6AA792E3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372F5DB-BF3F-4325-85B0-CDCE7A6A6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25A9653-2959-449B-BA93-64D5656B1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83D52E0-024E-49EA-B58E-AFCB54B9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2DB067-C8BB-4763-B3AC-A1AFC1F94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BFADE60-883C-490B-8717-29178631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76CDC4A-1010-43AB-BD13-E9BC487D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6DA892F-7AE7-4A83-9BFB-D5FDBA16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079130B-2394-449B-80DB-0B9946C7B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F852A68-5FD2-4BD4-902A-37D580B79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CD48066-FF17-425E-9EEC-795CD0CA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74D862B-A8E1-4CB9-8529-077C6DBA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A3B1A83-9C72-4407-A5BF-A9EAA5C4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73AF399-B36E-419F-92C0-533EFBD9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7553" y="1375241"/>
            <a:ext cx="175681" cy="1665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BA507B4-C9C0-D4A6-0661-30B80EA1149D}"/>
              </a:ext>
            </a:extLst>
          </p:cNvPr>
          <p:cNvSpPr txBox="1"/>
          <p:nvPr/>
        </p:nvSpPr>
        <p:spPr>
          <a:xfrm>
            <a:off x="1985962" y="515628"/>
            <a:ext cx="841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Consideraciones finales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07BBF0-9164-61C3-CC2A-6E63B8B35777}"/>
              </a:ext>
            </a:extLst>
          </p:cNvPr>
          <p:cNvSpPr txBox="1"/>
          <p:nvPr/>
        </p:nvSpPr>
        <p:spPr>
          <a:xfrm>
            <a:off x="6710667" y="1862253"/>
            <a:ext cx="54296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 pesar de las abstracciones </a:t>
            </a:r>
            <a:r>
              <a:rPr lang="es-ES" sz="2800" b="1">
                <a:solidFill>
                  <a:srgbClr val="000000"/>
                </a:solidFill>
                <a:latin typeface="+mj-lt"/>
              </a:rPr>
              <a:t>requiere conocimiento de lo que ocurre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El </a:t>
            </a:r>
            <a:r>
              <a:rPr lang="es-ES" sz="2800" b="1">
                <a:solidFill>
                  <a:srgbClr val="000000"/>
                </a:solidFill>
                <a:latin typeface="+mj-lt"/>
              </a:rPr>
              <a:t>orden de las operaciones </a:t>
            </a:r>
            <a:r>
              <a:rPr lang="es-ES" sz="2800">
                <a:solidFill>
                  <a:srgbClr val="000000"/>
                </a:solidFill>
                <a:latin typeface="+mj-lt"/>
              </a:rPr>
              <a:t>puede tener impacto en el procesamiento y uso de memoria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Pensado para sistemas con </a:t>
            </a:r>
            <a:r>
              <a:rPr lang="es-ES" sz="2800" b="1">
                <a:solidFill>
                  <a:srgbClr val="000000"/>
                </a:solidFill>
                <a:latin typeface="+mj-lt"/>
              </a:rPr>
              <a:t>arquitectura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Útil para organizaciones que tengan </a:t>
            </a:r>
            <a:r>
              <a:rPr lang="es-ES" sz="2800" b="1">
                <a:solidFill>
                  <a:srgbClr val="000000"/>
                </a:solidFill>
                <a:latin typeface="+mj-lt"/>
              </a:rPr>
              <a:t>información relevante en Kafka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C4A5A107-DD32-E0AA-9AD9-A0DE2652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99" y="1968532"/>
            <a:ext cx="6341003" cy="39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21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84687B-789E-453B-921F-7804CCA6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495A546-1866-442A-8EF9-B683FCB3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FC9B1F-EB6E-40D2-8261-0142E732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8DB0E74-FB47-4298-AF40-FAC8939F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8813488-5B66-4FB7-A177-9B9B4658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35E4BF3-25DA-41E9-B880-A0DC6C1E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13C1F92-ED6B-4F19-9415-BFB5B5B5A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E40EF46-D7B9-447E-ACB4-D78972199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23CAE24-12FF-43D7-A6C0-6AA792E3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372F5DB-BF3F-4325-85B0-CDCE7A6A6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25A9653-2959-449B-BA93-64D5656B1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83D52E0-024E-49EA-B58E-AFCB54B9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B42DB067-C8BB-4763-B3AC-A1AFC1F94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BFADE60-883C-490B-8717-29178631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276CDC4A-1010-43AB-BD13-E9BC487D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6DA892F-7AE7-4A83-9BFB-D5FDBA16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2079130B-2394-449B-80DB-0B9946C7B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F852A68-5FD2-4BD4-902A-37D580B79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CD48066-FF17-425E-9EEC-795CD0CA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74D862B-A8E1-4CB9-8529-077C6DBA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5A3B1A83-9C72-4407-A5BF-A9EAA5C4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73AF399-B36E-419F-92C0-533EFBD9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7553" y="1375241"/>
            <a:ext cx="175681" cy="1665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06F08B-F197-A8BD-BF66-D470E567EEBD}"/>
              </a:ext>
            </a:extLst>
          </p:cNvPr>
          <p:cNvSpPr txBox="1"/>
          <p:nvPr/>
        </p:nvSpPr>
        <p:spPr>
          <a:xfrm>
            <a:off x="2449419" y="3607822"/>
            <a:ext cx="367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¡Gracias!</a:t>
            </a:r>
          </a:p>
        </p:txBody>
      </p:sp>
      <p:pic>
        <p:nvPicPr>
          <p:cNvPr id="9" name="Imagen 8" descr="Código QR&#10;&#10;Descripción generada automáticamente">
            <a:extLst>
              <a:ext uri="{FF2B5EF4-FFF2-40B4-BE49-F238E27FC236}">
                <a16:creationId xmlns:a16="http://schemas.microsoft.com/office/drawing/2014/main" id="{05CDCA2C-0610-4D8A-9BC2-D2643CF2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06" y="565150"/>
            <a:ext cx="2436676" cy="2465858"/>
          </a:xfrm>
          <a:prstGeom prst="rect">
            <a:avLst/>
          </a:prstGeom>
        </p:spPr>
      </p:pic>
      <p:pic>
        <p:nvPicPr>
          <p:cNvPr id="32" name="Imagen 31" descr="Código QR&#10;&#10;Descripción generada automáticamente">
            <a:extLst>
              <a:ext uri="{FF2B5EF4-FFF2-40B4-BE49-F238E27FC236}">
                <a16:creationId xmlns:a16="http://schemas.microsoft.com/office/drawing/2014/main" id="{4C04709F-6C67-2A13-6600-0A273106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605" y="3817444"/>
            <a:ext cx="2436677" cy="2465858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9D8A1B8C-291E-E47F-1AC7-EAE2ABE54396}"/>
              </a:ext>
            </a:extLst>
          </p:cNvPr>
          <p:cNvSpPr txBox="1"/>
          <p:nvPr/>
        </p:nvSpPr>
        <p:spPr>
          <a:xfrm>
            <a:off x="9493320" y="920750"/>
            <a:ext cx="2245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/>
              <a:t>Salva</a:t>
            </a:r>
          </a:p>
          <a:p>
            <a:r>
              <a:rPr lang="es-ES" sz="3600"/>
              <a:t>Pérez</a:t>
            </a:r>
          </a:p>
          <a:p>
            <a:r>
              <a:rPr lang="es-ES" sz="3600"/>
              <a:t>Hervás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D9D16BB-3BB2-8A40-08B0-0AD006D48640}"/>
              </a:ext>
            </a:extLst>
          </p:cNvPr>
          <p:cNvSpPr txBox="1"/>
          <p:nvPr/>
        </p:nvSpPr>
        <p:spPr>
          <a:xfrm>
            <a:off x="9513232" y="4258469"/>
            <a:ext cx="2245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err="1"/>
              <a:t>Victor</a:t>
            </a:r>
            <a:endParaRPr lang="es-ES" sz="3600"/>
          </a:p>
          <a:p>
            <a:r>
              <a:rPr lang="es-ES" sz="3600" err="1"/>
              <a:t>Buralla</a:t>
            </a:r>
            <a:endParaRPr lang="es-ES" sz="3600"/>
          </a:p>
          <a:p>
            <a:r>
              <a:rPr lang="es-ES" sz="3600"/>
              <a:t>Blasco</a:t>
            </a:r>
          </a:p>
        </p:txBody>
      </p:sp>
    </p:spTree>
    <p:extLst>
      <p:ext uri="{BB962C8B-B14F-4D97-AF65-F5344CB8AC3E}">
        <p14:creationId xmlns:p14="http://schemas.microsoft.com/office/powerpoint/2010/main" val="147707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323196" y="735496"/>
            <a:ext cx="7405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Kafka - Tópico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650429" y="2305615"/>
            <a:ext cx="52679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Canal de comunicación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Almacena mensajes producidos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Unidad básica de organización de datos.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E2EFA04-1961-263F-42BB-10B8CEF6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7" y="2098172"/>
            <a:ext cx="6036431" cy="44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309342" y="735496"/>
            <a:ext cx="8081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Kafka – Partición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310057" y="2098172"/>
            <a:ext cx="56083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Secuencia ordenada de mensajes</a:t>
            </a:r>
            <a:endParaRPr lang="es-ES" sz="2800" b="1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Un tópico se compone de una o más particiones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Solo 1 consumidor por grupo y partición. Unidad mínima de paralelismo.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Habilita el escalado horizontal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0000"/>
                </a:solidFill>
                <a:latin typeface="+mj-lt"/>
              </a:rPr>
              <a:t>Un tópico puede tener réplicas de una partición en otro bróker.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E2EFA04-1961-263F-42BB-10B8CEF6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7" y="2098172"/>
            <a:ext cx="6036431" cy="44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5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F19CBF-EC95-2E18-1BBF-18DBF7EFF41F}"/>
              </a:ext>
            </a:extLst>
          </p:cNvPr>
          <p:cNvSpPr txBox="1"/>
          <p:nvPr/>
        </p:nvSpPr>
        <p:spPr>
          <a:xfrm>
            <a:off x="1309340" y="735496"/>
            <a:ext cx="827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Kafka - Productor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650429" y="2305615"/>
            <a:ext cx="52679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Aplicación que produce mensajes a Kafka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 nivel lógico produce a un tópico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Internamente se produce en una de las particiones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697DA27-D7D3-11A2-B7AE-A95432D2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7" y="2022764"/>
            <a:ext cx="5822373" cy="43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0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4">
            <a:extLst>
              <a:ext uri="{FF2B5EF4-FFF2-40B4-BE49-F238E27FC236}">
                <a16:creationId xmlns:a16="http://schemas.microsoft.com/office/drawing/2014/main" id="{07D84A67-F54D-7408-B273-4AA2699C7BBB}"/>
              </a:ext>
            </a:extLst>
          </p:cNvPr>
          <p:cNvSpPr/>
          <p:nvPr/>
        </p:nvSpPr>
        <p:spPr>
          <a:xfrm rot="10800000">
            <a:off x="865996" y="1437284"/>
            <a:ext cx="304800" cy="258417"/>
          </a:xfrm>
          <a:prstGeom prst="triangl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DC5F3B-96F9-8353-B819-D616CB3B601C}"/>
              </a:ext>
            </a:extLst>
          </p:cNvPr>
          <p:cNvSpPr txBox="1"/>
          <p:nvPr/>
        </p:nvSpPr>
        <p:spPr>
          <a:xfrm>
            <a:off x="6095999" y="2022764"/>
            <a:ext cx="58223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Aplicación que consume mensajes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A nivel lógico consume mensajes un tópico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>
                <a:solidFill>
                  <a:srgbClr val="000000"/>
                </a:solidFill>
                <a:latin typeface="+mj-lt"/>
              </a:rPr>
              <a:t>Internamente consume de una partición concreta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697DA27-D7D3-11A2-B7AE-A95432D2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7" y="2022764"/>
            <a:ext cx="5822373" cy="434485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3D3B72F-45EE-C7F2-5FD7-F4103AD93437}"/>
              </a:ext>
            </a:extLst>
          </p:cNvPr>
          <p:cNvSpPr txBox="1"/>
          <p:nvPr/>
        </p:nvSpPr>
        <p:spPr>
          <a:xfrm>
            <a:off x="1309340" y="735496"/>
            <a:ext cx="899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/>
              <a:t>Conceptos Kafka - Consumidor</a:t>
            </a:r>
          </a:p>
        </p:txBody>
      </p:sp>
    </p:spTree>
    <p:extLst>
      <p:ext uri="{BB962C8B-B14F-4D97-AF65-F5344CB8AC3E}">
        <p14:creationId xmlns:p14="http://schemas.microsoft.com/office/powerpoint/2010/main" val="901993402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62</TotalTime>
  <Words>2069</Words>
  <Application>Microsoft Macintosh PowerPoint</Application>
  <PresentationFormat>Panorámica</PresentationFormat>
  <Paragraphs>381</Paragraphs>
  <Slides>51</Slides>
  <Notes>48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9" baseType="lpstr">
      <vt:lpstr>Aptos</vt:lpstr>
      <vt:lpstr>Arial</vt:lpstr>
      <vt:lpstr>Avenir Next LT Pro</vt:lpstr>
      <vt:lpstr>Calibri Light</vt:lpstr>
      <vt:lpstr>Roboto Mono for Powerline</vt:lpstr>
      <vt:lpstr>Rockwell</vt:lpstr>
      <vt:lpstr>Wingdings</vt:lpstr>
      <vt:lpstr>Atlas</vt:lpstr>
      <vt:lpstr>Introducción a Kafka Streams</vt:lpstr>
      <vt:lpstr>Presentación de PowerPoint</vt:lpstr>
      <vt:lpstr>Apache Kafka is an open-source distributed event streaming platform which is optimized for ingesting and transforming real-time streaming data. By combining messaging, storage, and stream processing.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Kafka Streams is a client library for building applications and microservices, where the input and output data are stored in an Apache Kafka.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Kafka Streams</dc:title>
  <dc:creator>Salvador Perez Hervas</dc:creator>
  <cp:lastModifiedBy>Salvador Perez Hervas</cp:lastModifiedBy>
  <cp:revision>1</cp:revision>
  <dcterms:created xsi:type="dcterms:W3CDTF">2024-04-16T06:45:35Z</dcterms:created>
  <dcterms:modified xsi:type="dcterms:W3CDTF">2024-05-14T14:20:55Z</dcterms:modified>
</cp:coreProperties>
</file>